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57" r:id="rId3"/>
    <p:sldId id="258" r:id="rId4"/>
    <p:sldId id="260" r:id="rId5"/>
    <p:sldId id="282" r:id="rId6"/>
    <p:sldId id="283" r:id="rId7"/>
    <p:sldId id="289" r:id="rId8"/>
    <p:sldId id="290" r:id="rId9"/>
    <p:sldId id="259" r:id="rId10"/>
    <p:sldId id="261" r:id="rId11"/>
    <p:sldId id="291" r:id="rId12"/>
    <p:sldId id="263" r:id="rId13"/>
    <p:sldId id="264" r:id="rId14"/>
    <p:sldId id="266" r:id="rId15"/>
    <p:sldId id="269" r:id="rId16"/>
    <p:sldId id="265" r:id="rId17"/>
    <p:sldId id="267" r:id="rId18"/>
    <p:sldId id="268" r:id="rId19"/>
    <p:sldId id="270" r:id="rId20"/>
    <p:sldId id="271" r:id="rId21"/>
    <p:sldId id="272" r:id="rId22"/>
    <p:sldId id="273" r:id="rId23"/>
    <p:sldId id="274" r:id="rId24"/>
    <p:sldId id="284" r:id="rId25"/>
    <p:sldId id="275" r:id="rId26"/>
    <p:sldId id="286" r:id="rId27"/>
    <p:sldId id="276" r:id="rId28"/>
    <p:sldId id="277" r:id="rId29"/>
    <p:sldId id="278" r:id="rId30"/>
    <p:sldId id="279" r:id="rId31"/>
    <p:sldId id="281" r:id="rId32"/>
    <p:sldId id="280" r:id="rId33"/>
    <p:sldId id="285" r:id="rId34"/>
    <p:sldId id="288" r:id="rId35"/>
    <p:sldId id="287" r:id="rId36"/>
    <p:sldId id="299" r:id="rId37"/>
    <p:sldId id="292" r:id="rId38"/>
    <p:sldId id="298" r:id="rId39"/>
    <p:sldId id="293" r:id="rId40"/>
    <p:sldId id="294" r:id="rId41"/>
    <p:sldId id="295" r:id="rId42"/>
    <p:sldId id="296" r:id="rId43"/>
    <p:sldId id="29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D723B5-1633-4674-BFFB-13EF7B228D70}" type="datetimeFigureOut">
              <a:rPr lang="en-US" smtClean="0"/>
              <a:pPr/>
              <a:t>3/7/2010</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189BA6-50E6-4329-B756-3B8A53922FF1}"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F7189BA6-50E6-4329-B756-3B8A53922FF1}" type="slidenum">
              <a:rPr lang="es-MX" smtClean="0"/>
              <a:pPr/>
              <a:t>25</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E8F7249A-20C2-463B-AF0F-8CB4D25FA23D}" type="datetimeFigureOut">
              <a:rPr lang="en-US" smtClean="0"/>
              <a:pPr/>
              <a:t>3/7/2010</a:t>
            </a:fld>
            <a:endParaRPr lang="en-US"/>
          </a:p>
        </p:txBody>
      </p:sp>
      <p:sp>
        <p:nvSpPr>
          <p:cNvPr id="2" name="1 Marcador de pie de página"/>
          <p:cNvSpPr>
            <a:spLocks noGrp="1"/>
          </p:cNvSpPr>
          <p:nvPr>
            <p:ph type="ftr" sz="quarter" idx="11"/>
          </p:nvPr>
        </p:nvSpPr>
        <p:spPr/>
        <p:txBody>
          <a:bodyPr/>
          <a:lstStyle/>
          <a:p>
            <a:endParaRPr lang="en-US"/>
          </a:p>
        </p:txBody>
      </p:sp>
      <p:sp>
        <p:nvSpPr>
          <p:cNvPr id="15" name="14 Marcador de número de diapositiva"/>
          <p:cNvSpPr>
            <a:spLocks noGrp="1"/>
          </p:cNvSpPr>
          <p:nvPr>
            <p:ph type="sldNum" sz="quarter" idx="12"/>
          </p:nvPr>
        </p:nvSpPr>
        <p:spPr>
          <a:xfrm>
            <a:off x="8229600" y="6473952"/>
            <a:ext cx="758952" cy="246888"/>
          </a:xfrm>
        </p:spPr>
        <p:txBody>
          <a:bodyPr/>
          <a:lstStyle/>
          <a:p>
            <a:fld id="{26A8C39D-3A2D-4526-9B37-DE6F6C80054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8F7249A-20C2-463B-AF0F-8CB4D25FA23D}" type="datetimeFigureOut">
              <a:rPr lang="en-US" smtClean="0"/>
              <a:pPr/>
              <a:t>3/7/2010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6A8C39D-3A2D-4526-9B37-DE6F6C80054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8F7249A-20C2-463B-AF0F-8CB4D25FA23D}" type="datetimeFigureOut">
              <a:rPr lang="en-US" smtClean="0"/>
              <a:pPr/>
              <a:t>3/7/2010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6A8C39D-3A2D-4526-9B37-DE6F6C80054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E8F7249A-20C2-463B-AF0F-8CB4D25FA23D}" type="datetimeFigureOut">
              <a:rPr lang="en-US" smtClean="0"/>
              <a:pPr/>
              <a:t>3/7/2010</a:t>
            </a:fld>
            <a:endParaRPr lang="en-US"/>
          </a:p>
        </p:txBody>
      </p:sp>
      <p:sp>
        <p:nvSpPr>
          <p:cNvPr id="19" name="18 Marcador de pie de página"/>
          <p:cNvSpPr>
            <a:spLocks noGrp="1"/>
          </p:cNvSpPr>
          <p:nvPr>
            <p:ph type="ftr" sz="quarter" idx="11"/>
          </p:nvPr>
        </p:nvSpPr>
        <p:spPr>
          <a:xfrm>
            <a:off x="3581400" y="76200"/>
            <a:ext cx="2895600" cy="288925"/>
          </a:xfrm>
        </p:spPr>
        <p:txBody>
          <a:bodyPr/>
          <a:lstStyle/>
          <a:p>
            <a:endParaRPr lang="en-US"/>
          </a:p>
        </p:txBody>
      </p:sp>
      <p:sp>
        <p:nvSpPr>
          <p:cNvPr id="16" name="15 Marcador de número de diapositiva"/>
          <p:cNvSpPr>
            <a:spLocks noGrp="1"/>
          </p:cNvSpPr>
          <p:nvPr>
            <p:ph type="sldNum" sz="quarter" idx="12"/>
          </p:nvPr>
        </p:nvSpPr>
        <p:spPr>
          <a:xfrm>
            <a:off x="8229600" y="6473952"/>
            <a:ext cx="758952" cy="246888"/>
          </a:xfrm>
        </p:spPr>
        <p:txBody>
          <a:bodyPr/>
          <a:lstStyle/>
          <a:p>
            <a:fld id="{26A8C39D-3A2D-4526-9B37-DE6F6C80054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E8F7249A-20C2-463B-AF0F-8CB4D25FA23D}" type="datetimeFigureOut">
              <a:rPr lang="en-US" smtClean="0"/>
              <a:pPr/>
              <a:t>3/7/2010</a:t>
            </a:fld>
            <a:endParaRPr lang="en-US"/>
          </a:p>
        </p:txBody>
      </p:sp>
      <p:sp>
        <p:nvSpPr>
          <p:cNvPr id="11" name="10 Marcador de pie de página"/>
          <p:cNvSpPr>
            <a:spLocks noGrp="1"/>
          </p:cNvSpPr>
          <p:nvPr>
            <p:ph type="ftr" sz="quarter" idx="11"/>
          </p:nvPr>
        </p:nvSpPr>
        <p:spPr/>
        <p:txBody>
          <a:bodyPr/>
          <a:lstStyle/>
          <a:p>
            <a:endParaRPr lang="en-US"/>
          </a:p>
        </p:txBody>
      </p:sp>
      <p:sp>
        <p:nvSpPr>
          <p:cNvPr id="16" name="15 Marcador de número de diapositiva"/>
          <p:cNvSpPr>
            <a:spLocks noGrp="1"/>
          </p:cNvSpPr>
          <p:nvPr>
            <p:ph type="sldNum" sz="quarter" idx="12"/>
          </p:nvPr>
        </p:nvSpPr>
        <p:spPr/>
        <p:txBody>
          <a:bodyPr/>
          <a:lstStyle/>
          <a:p>
            <a:fld id="{26A8C39D-3A2D-4526-9B37-DE6F6C80054B}" type="slidenum">
              <a:rPr lang="en-US" smtClean="0"/>
              <a:pPr/>
              <a:t>‹Nº›</a:t>
            </a:fld>
            <a:endParaRPr lang="en-US"/>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E8F7249A-20C2-463B-AF0F-8CB4D25FA23D}" type="datetimeFigureOut">
              <a:rPr lang="en-US" smtClean="0"/>
              <a:pPr/>
              <a:t>3/7/2010</a:t>
            </a:fld>
            <a:endParaRPr lang="en-US"/>
          </a:p>
        </p:txBody>
      </p:sp>
      <p:sp>
        <p:nvSpPr>
          <p:cNvPr id="10" name="9 Marcador de pie de página"/>
          <p:cNvSpPr>
            <a:spLocks noGrp="1"/>
          </p:cNvSpPr>
          <p:nvPr>
            <p:ph type="ftr" sz="quarter" idx="11"/>
          </p:nvPr>
        </p:nvSpPr>
        <p:spPr/>
        <p:txBody>
          <a:bodyPr/>
          <a:lstStyle/>
          <a:p>
            <a:endParaRPr lang="en-US"/>
          </a:p>
        </p:txBody>
      </p:sp>
      <p:sp>
        <p:nvSpPr>
          <p:cNvPr id="31" name="30 Marcador de número de diapositiva"/>
          <p:cNvSpPr>
            <a:spLocks noGrp="1"/>
          </p:cNvSpPr>
          <p:nvPr>
            <p:ph type="sldNum" sz="quarter" idx="12"/>
          </p:nvPr>
        </p:nvSpPr>
        <p:spPr/>
        <p:txBody>
          <a:bodyPr/>
          <a:lstStyle/>
          <a:p>
            <a:fld id="{26A8C39D-3A2D-4526-9B37-DE6F6C80054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E8F7249A-20C2-463B-AF0F-8CB4D25FA23D}" type="datetimeFigureOut">
              <a:rPr lang="en-US" smtClean="0"/>
              <a:pPr/>
              <a:t>3/7/2010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a:xfrm>
            <a:off x="8229600" y="6477000"/>
            <a:ext cx="762000" cy="246888"/>
          </a:xfrm>
        </p:spPr>
        <p:txBody>
          <a:bodyPr/>
          <a:lstStyle/>
          <a:p>
            <a:fld id="{26A8C39D-3A2D-4526-9B37-DE6F6C80054B}" type="slidenum">
              <a:rPr lang="en-US" smtClean="0"/>
              <a:pPr/>
              <a:t>‹Nº›</a:t>
            </a:fld>
            <a:endParaRPr lang="en-US"/>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E8F7249A-20C2-463B-AF0F-8CB4D25FA23D}" type="datetimeFigureOut">
              <a:rPr lang="en-US" smtClean="0"/>
              <a:pPr/>
              <a:t>3/7/2010</a:t>
            </a:fld>
            <a:endParaRPr lang="en-US"/>
          </a:p>
        </p:txBody>
      </p:sp>
      <p:sp>
        <p:nvSpPr>
          <p:cNvPr id="21" name="20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6A8C39D-3A2D-4526-9B37-DE6F6C80054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E8F7249A-20C2-463B-AF0F-8CB4D25FA23D}" type="datetimeFigureOut">
              <a:rPr lang="en-US" smtClean="0"/>
              <a:pPr/>
              <a:t>3/7/2010</a:t>
            </a:fld>
            <a:endParaRPr lang="en-US"/>
          </a:p>
        </p:txBody>
      </p:sp>
      <p:sp>
        <p:nvSpPr>
          <p:cNvPr id="24" name="23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26A8C39D-3A2D-4526-9B37-DE6F6C80054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E8F7249A-20C2-463B-AF0F-8CB4D25FA23D}" type="datetimeFigureOut">
              <a:rPr lang="en-US" smtClean="0"/>
              <a:pPr/>
              <a:t>3/7/2010</a:t>
            </a:fld>
            <a:endParaRPr lang="en-US"/>
          </a:p>
        </p:txBody>
      </p:sp>
      <p:sp>
        <p:nvSpPr>
          <p:cNvPr id="29" name="28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26A8C39D-3A2D-4526-9B37-DE6F6C80054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E8F7249A-20C2-463B-AF0F-8CB4D25FA23D}" type="datetimeFigureOut">
              <a:rPr lang="en-US" smtClean="0"/>
              <a:pPr/>
              <a:t>3/7/2010</a:t>
            </a:fld>
            <a:endParaRPr lang="en-US"/>
          </a:p>
        </p:txBody>
      </p:sp>
      <p:sp>
        <p:nvSpPr>
          <p:cNvPr id="5" name="4 Marcador de pie de página"/>
          <p:cNvSpPr>
            <a:spLocks noGrp="1"/>
          </p:cNvSpPr>
          <p:nvPr>
            <p:ph type="ftr" sz="quarter" idx="11"/>
          </p:nvPr>
        </p:nvSpPr>
        <p:spPr/>
        <p:txBody>
          <a:bodyPr/>
          <a:lstStyle/>
          <a:p>
            <a:endParaRPr lang="en-US"/>
          </a:p>
        </p:txBody>
      </p:sp>
      <p:sp>
        <p:nvSpPr>
          <p:cNvPr id="31" name="30 Marcador de número de diapositiva"/>
          <p:cNvSpPr>
            <a:spLocks noGrp="1"/>
          </p:cNvSpPr>
          <p:nvPr>
            <p:ph type="sldNum" sz="quarter" idx="12"/>
          </p:nvPr>
        </p:nvSpPr>
        <p:spPr/>
        <p:txBody>
          <a:bodyPr/>
          <a:lstStyle/>
          <a:p>
            <a:fld id="{26A8C39D-3A2D-4526-9B37-DE6F6C80054B}" type="slidenum">
              <a:rPr lang="en-US" smtClean="0"/>
              <a:pPr/>
              <a:t>‹Nº›</a:t>
            </a:fld>
            <a:endParaRPr lang="en-US"/>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8F7249A-20C2-463B-AF0F-8CB4D25FA23D}" type="datetimeFigureOut">
              <a:rPr lang="en-US" smtClean="0"/>
              <a:pPr/>
              <a:t>3/7/2010</a:t>
            </a:fld>
            <a:endParaRPr lang="en-US"/>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6A8C39D-3A2D-4526-9B37-DE6F6C80054B}" type="slidenum">
              <a:rPr lang="en-US" smtClean="0"/>
              <a:pPr/>
              <a:t>‹Nº›</a:t>
            </a:fld>
            <a:endParaRPr lang="en-US"/>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Fernando\My Documents\My New Progect\Pictures\generos-literarios3.jpg"/>
          <p:cNvPicPr>
            <a:picLocks noChangeAspect="1" noChangeArrowheads="1"/>
          </p:cNvPicPr>
          <p:nvPr/>
        </p:nvPicPr>
        <p:blipFill>
          <a:blip r:embed="rId2" cstate="print"/>
          <a:srcRect/>
          <a:stretch>
            <a:fillRect/>
          </a:stretch>
        </p:blipFill>
        <p:spPr bwMode="auto">
          <a:xfrm>
            <a:off x="1714480" y="214290"/>
            <a:ext cx="5929354" cy="6447891"/>
          </a:xfrm>
          <a:prstGeom prst="rect">
            <a:avLst/>
          </a:prstGeom>
          <a:noFill/>
        </p:spPr>
      </p:pic>
      <p:sp>
        <p:nvSpPr>
          <p:cNvPr id="2" name="1 Título"/>
          <p:cNvSpPr>
            <a:spLocks noGrp="1"/>
          </p:cNvSpPr>
          <p:nvPr>
            <p:ph type="ctrTitle"/>
          </p:nvPr>
        </p:nvSpPr>
        <p:spPr>
          <a:xfrm>
            <a:off x="642910" y="285728"/>
            <a:ext cx="7958166" cy="2012955"/>
          </a:xfrm>
        </p:spPr>
        <p:txBody>
          <a:bodyPr>
            <a:normAutofit/>
          </a:bodyPr>
          <a:lstStyle/>
          <a:p>
            <a:pPr algn="ctr"/>
            <a:r>
              <a:rPr lang="es-MX" sz="4800" dirty="0" smtClean="0">
                <a:solidFill>
                  <a:schemeClr val="bg2">
                    <a:lumMod val="90000"/>
                  </a:schemeClr>
                </a:solidFill>
                <a:latin typeface="Algerian" pitchFamily="82" charset="0"/>
              </a:rPr>
              <a:t>GENERO LITERARIO</a:t>
            </a:r>
            <a:endParaRPr lang="en-US" sz="4800" dirty="0">
              <a:solidFill>
                <a:schemeClr val="bg2">
                  <a:lumMod val="90000"/>
                </a:schemeClr>
              </a:solidFill>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latin typeface="Perpetua" pitchFamily="18" charset="0"/>
              </a:rPr>
              <a:t>características del genero épico</a:t>
            </a:r>
            <a:endParaRPr lang="en-US" dirty="0">
              <a:latin typeface="Perpetua" pitchFamily="18" charset="0"/>
            </a:endParaRPr>
          </a:p>
        </p:txBody>
      </p:sp>
      <p:sp>
        <p:nvSpPr>
          <p:cNvPr id="3" name="2 Marcador de contenido"/>
          <p:cNvSpPr>
            <a:spLocks noGrp="1"/>
          </p:cNvSpPr>
          <p:nvPr>
            <p:ph idx="1"/>
          </p:nvPr>
        </p:nvSpPr>
        <p:spPr/>
        <p:txBody>
          <a:bodyPr>
            <a:normAutofit fontScale="85000" lnSpcReduction="20000"/>
          </a:bodyPr>
          <a:lstStyle/>
          <a:p>
            <a:pPr algn="just"/>
            <a:r>
              <a:rPr lang="es-ES" b="1" dirty="0" smtClean="0">
                <a:latin typeface="Papyrus" pitchFamily="66" charset="0"/>
              </a:rPr>
              <a:t>Pueden basarse en hechos verdaderos o inventados indistintamente.</a:t>
            </a:r>
          </a:p>
          <a:p>
            <a:pPr algn="just"/>
            <a:r>
              <a:rPr lang="es-ES" b="1" dirty="0" smtClean="0">
                <a:latin typeface="Papyrus" pitchFamily="66" charset="0"/>
              </a:rPr>
              <a:t>La narración se realiza en pasado.</a:t>
            </a:r>
          </a:p>
          <a:p>
            <a:pPr algn="just"/>
            <a:r>
              <a:rPr lang="es-ES" b="1" dirty="0" smtClean="0">
                <a:latin typeface="Papyrus" pitchFamily="66" charset="0"/>
              </a:rPr>
              <a:t>El narrador puede aparecer en la obra o no; no está siempre presente, como en el género lírico o tampoco desaparece por completo, como ocurre en el género dramático.</a:t>
            </a:r>
          </a:p>
          <a:p>
            <a:pPr algn="just"/>
            <a:r>
              <a:rPr lang="es-ES" b="1" dirty="0" smtClean="0">
                <a:latin typeface="Papyrus" pitchFamily="66" charset="0"/>
              </a:rPr>
              <a:t>Se utiliza preferentemente la prosa o el verso largo.</a:t>
            </a:r>
          </a:p>
          <a:p>
            <a:pPr algn="just"/>
            <a:r>
              <a:rPr lang="es-ES" b="1" dirty="0" smtClean="0">
                <a:latin typeface="Papyrus" pitchFamily="66" charset="0"/>
              </a:rPr>
              <a:t>Tiende a incluir los demás géneros.</a:t>
            </a:r>
          </a:p>
          <a:p>
            <a:pPr algn="just"/>
            <a:r>
              <a:rPr lang="en-US" b="1" dirty="0" smtClean="0">
                <a:latin typeface="Papyrus" pitchFamily="66" charset="0"/>
              </a:rPr>
              <a:t>Posee las siguientes variantes o subgéneros: epopeya, cantar de gesta, </a:t>
            </a:r>
            <a:r>
              <a:rPr lang="en-US" b="1" dirty="0" err="1" smtClean="0">
                <a:latin typeface="Papyrus" pitchFamily="66" charset="0"/>
              </a:rPr>
              <a:t>poema</a:t>
            </a:r>
            <a:r>
              <a:rPr lang="en-US" b="1" dirty="0" smtClean="0">
                <a:latin typeface="Papyrus" pitchFamily="66" charset="0"/>
              </a:rPr>
              <a:t> épico culto, romance, cuento tradicional, mito, leyenda, relato, novela.</a:t>
            </a:r>
            <a:endParaRPr lang="en-US" b="1" dirty="0">
              <a:latin typeface="Papyru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latin typeface="Candara" pitchFamily="34" charset="0"/>
              </a:rPr>
              <a:t>Componentes básicos del genero épico</a:t>
            </a:r>
            <a:endParaRPr lang="es-MX" dirty="0">
              <a:latin typeface="Candara" pitchFamily="34" charset="0"/>
            </a:endParaRPr>
          </a:p>
        </p:txBody>
      </p:sp>
      <p:sp>
        <p:nvSpPr>
          <p:cNvPr id="3" name="2 Marcador de contenido"/>
          <p:cNvSpPr>
            <a:spLocks noGrp="1"/>
          </p:cNvSpPr>
          <p:nvPr>
            <p:ph idx="1"/>
          </p:nvPr>
        </p:nvSpPr>
        <p:spPr>
          <a:xfrm>
            <a:off x="285720" y="1285860"/>
            <a:ext cx="8686800" cy="5303838"/>
          </a:xfrm>
        </p:spPr>
        <p:txBody>
          <a:bodyPr>
            <a:normAutofit fontScale="85000" lnSpcReduction="10000"/>
          </a:bodyPr>
          <a:lstStyle/>
          <a:p>
            <a:r>
              <a:rPr lang="en-US" b="1" dirty="0" smtClean="0">
                <a:latin typeface="Papyrus" pitchFamily="66" charset="0"/>
              </a:rPr>
              <a:t>La intriga: </a:t>
            </a:r>
            <a:r>
              <a:rPr lang="es-ES" dirty="0" smtClean="0">
                <a:latin typeface="Papyrus" pitchFamily="66" charset="0"/>
              </a:rPr>
              <a:t>La intriga es la trama o argumento, lo que pasa, lo que se cuenta. La forman los sucesos, expuestos en orden artificial o artístico.</a:t>
            </a:r>
          </a:p>
          <a:p>
            <a:r>
              <a:rPr lang="en-US" b="1" dirty="0" smtClean="0">
                <a:latin typeface="Papyrus" pitchFamily="66" charset="0"/>
              </a:rPr>
              <a:t>El personaje: </a:t>
            </a:r>
            <a:r>
              <a:rPr lang="es-ES" dirty="0" smtClean="0">
                <a:latin typeface="Papyrus" pitchFamily="66" charset="0"/>
              </a:rPr>
              <a:t>El héroe épico tiene un objetivo o ideal concreto y ha de superar una serie de obstáculos para alcanzarlo. Puede tener contactos con una divinidad (misión), especialmente en la épica grecolatina.</a:t>
            </a:r>
          </a:p>
          <a:p>
            <a:r>
              <a:rPr lang="en-US" b="1" dirty="0" smtClean="0">
                <a:latin typeface="Papyrus" pitchFamily="66" charset="0"/>
              </a:rPr>
              <a:t>La caracterización: </a:t>
            </a:r>
            <a:r>
              <a:rPr lang="es-ES" dirty="0" smtClean="0">
                <a:latin typeface="Papyrus" pitchFamily="66" charset="0"/>
              </a:rPr>
              <a:t>Caracterizar a un personaje es dotarlo de atributos materiales, temperamentales, morales, ideológicos, etc.</a:t>
            </a:r>
          </a:p>
          <a:p>
            <a:r>
              <a:rPr lang="en-US" b="1" dirty="0" smtClean="0">
                <a:latin typeface="Papyrus" pitchFamily="66" charset="0"/>
              </a:rPr>
              <a:t>El espacio: </a:t>
            </a:r>
            <a:r>
              <a:rPr lang="es-ES" dirty="0" smtClean="0">
                <a:latin typeface="Papyrus" pitchFamily="66" charset="0"/>
              </a:rPr>
              <a:t>El relato evoca un complejo de experiencias humanas determinadas en el tiempo y en el espacio.</a:t>
            </a:r>
          </a:p>
          <a:p>
            <a:r>
              <a:rPr lang="en-US" b="1" dirty="0" smtClean="0">
                <a:latin typeface="Papyrus" pitchFamily="66" charset="0"/>
              </a:rPr>
              <a:t>El tiempo: </a:t>
            </a:r>
            <a:r>
              <a:rPr lang="es-ES" dirty="0" smtClean="0">
                <a:latin typeface="Papyrus" pitchFamily="66" charset="0"/>
              </a:rPr>
              <a:t>La literatura es un arte temporal.</a:t>
            </a:r>
            <a:endParaRPr lang="en-US" b="1" dirty="0" smtClean="0">
              <a:latin typeface="Papyrus" pitchFamily="66" charset="0"/>
            </a:endParaRPr>
          </a:p>
          <a:p>
            <a:endParaRPr lang="en-US" b="1" dirty="0" smtClean="0"/>
          </a:p>
          <a:p>
            <a:endParaRPr lang="en-US" b="1" dirty="0" smtClean="0"/>
          </a:p>
          <a:p>
            <a:endParaRPr lang="en-US" b="1" dirty="0" smtClean="0"/>
          </a:p>
          <a:p>
            <a:endParaRPr lang="en-US" b="1" dirty="0" smtClean="0"/>
          </a:p>
          <a:p>
            <a:endParaRPr lang="es-MX"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85720" y="785794"/>
            <a:ext cx="8458200" cy="1222375"/>
          </a:xfrm>
        </p:spPr>
        <p:txBody>
          <a:bodyPr>
            <a:noAutofit/>
          </a:bodyPr>
          <a:lstStyle/>
          <a:p>
            <a:pPr algn="ctr"/>
            <a:r>
              <a:rPr lang="es-MX" sz="4000" dirty="0" smtClean="0">
                <a:latin typeface="Copperplate Gothic Light" pitchFamily="34" charset="0"/>
              </a:rPr>
              <a:t>Subgéneros del género épico</a:t>
            </a:r>
            <a:endParaRPr lang="en-US" sz="4000" dirty="0" smtClean="0">
              <a:latin typeface="Copperplate Gothic Light" pitchFamily="34" charset="0"/>
            </a:endParaRPr>
          </a:p>
        </p:txBody>
      </p:sp>
      <p:pic>
        <p:nvPicPr>
          <p:cNvPr id="5122" name="Picture 2" descr="C:\Documents and Settings\Fernando\My Documents\My New Progect\Pictures\blog literario1.jpg"/>
          <p:cNvPicPr>
            <a:picLocks noChangeAspect="1" noChangeArrowheads="1"/>
          </p:cNvPicPr>
          <p:nvPr/>
        </p:nvPicPr>
        <p:blipFill>
          <a:blip r:embed="rId2" cstate="print"/>
          <a:srcRect/>
          <a:stretch>
            <a:fillRect/>
          </a:stretch>
        </p:blipFill>
        <p:spPr bwMode="auto">
          <a:xfrm>
            <a:off x="1475100" y="2143116"/>
            <a:ext cx="6193801" cy="4362461"/>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latin typeface="Castellar" pitchFamily="18" charset="0"/>
              </a:rPr>
              <a:t>epopeya</a:t>
            </a:r>
            <a:endParaRPr lang="en-US" b="1" dirty="0">
              <a:latin typeface="Castellar" pitchFamily="18" charset="0"/>
            </a:endParaRPr>
          </a:p>
        </p:txBody>
      </p:sp>
      <p:sp>
        <p:nvSpPr>
          <p:cNvPr id="3" name="2 Marcador de contenido"/>
          <p:cNvSpPr>
            <a:spLocks noGrp="1"/>
          </p:cNvSpPr>
          <p:nvPr>
            <p:ph idx="1"/>
          </p:nvPr>
        </p:nvSpPr>
        <p:spPr/>
        <p:txBody>
          <a:bodyPr>
            <a:normAutofit fontScale="92500" lnSpcReduction="10000"/>
          </a:bodyPr>
          <a:lstStyle/>
          <a:p>
            <a:pPr algn="just"/>
            <a:r>
              <a:rPr lang="es-ES" b="1" dirty="0" smtClean="0">
                <a:latin typeface="Colonna MT" pitchFamily="82" charset="0"/>
              </a:rPr>
              <a:t>La epopeya es un subgénero épico, es decir, narrativo, escrito la mayor parte de las veces en verso largo o prosa que consiste en la narración extensa de acciones trascendentales o dignas de memoria para un pueblo en torno a la figura de un héroe que representa sus virtudes de más estima.</a:t>
            </a:r>
          </a:p>
          <a:p>
            <a:pPr algn="just"/>
            <a:r>
              <a:rPr lang="es-ES" b="1" dirty="0" smtClean="0">
                <a:latin typeface="Colonna MT" pitchFamily="82" charset="0"/>
              </a:rPr>
              <a:t>En ella intervienen muchas veces los dioses y existen elementos fantásticos.</a:t>
            </a:r>
          </a:p>
          <a:p>
            <a:pPr algn="just"/>
            <a:r>
              <a:rPr lang="es-ES" b="1" dirty="0" smtClean="0">
                <a:latin typeface="Colonna MT" pitchFamily="82" charset="0"/>
              </a:rPr>
              <a:t>Claros ejemplos de una epopeya son la de </a:t>
            </a:r>
            <a:r>
              <a:rPr lang="es-ES" b="1" i="1" u="sng" dirty="0" smtClean="0">
                <a:latin typeface="Colonna MT" pitchFamily="82" charset="0"/>
              </a:rPr>
              <a:t>El Cid Campeador</a:t>
            </a:r>
            <a:r>
              <a:rPr lang="es-ES" b="1" u="sng" dirty="0" smtClean="0">
                <a:latin typeface="Colonna MT" pitchFamily="82" charset="0"/>
              </a:rPr>
              <a:t> </a:t>
            </a:r>
            <a:r>
              <a:rPr lang="es-ES" b="1" dirty="0" smtClean="0">
                <a:latin typeface="Colonna MT" pitchFamily="82" charset="0"/>
              </a:rPr>
              <a:t>,</a:t>
            </a:r>
            <a:r>
              <a:rPr lang="es-ES" b="1" i="1" dirty="0" smtClean="0">
                <a:latin typeface="Colonna MT" pitchFamily="82" charset="0"/>
              </a:rPr>
              <a:t> </a:t>
            </a:r>
            <a:r>
              <a:rPr lang="es-ES" b="1" dirty="0" smtClean="0">
                <a:latin typeface="Colonna MT" pitchFamily="82" charset="0"/>
              </a:rPr>
              <a:t>la </a:t>
            </a:r>
            <a:r>
              <a:rPr lang="es-ES" b="1" i="1" u="sng" dirty="0" smtClean="0">
                <a:latin typeface="Colonna MT" pitchFamily="82" charset="0"/>
              </a:rPr>
              <a:t>Eneida,</a:t>
            </a:r>
            <a:r>
              <a:rPr lang="es-ES" b="1" i="1" dirty="0" smtClean="0">
                <a:latin typeface="Colonna MT" pitchFamily="82" charset="0"/>
              </a:rPr>
              <a:t> la </a:t>
            </a:r>
            <a:r>
              <a:rPr lang="es-ES" b="1" i="1" u="sng" dirty="0" smtClean="0">
                <a:latin typeface="Colonna MT" pitchFamily="82" charset="0"/>
              </a:rPr>
              <a:t>Ilíada</a:t>
            </a:r>
            <a:r>
              <a:rPr lang="es-ES" b="1" i="1" dirty="0" smtClean="0">
                <a:latin typeface="Colonna MT" pitchFamily="82" charset="0"/>
              </a:rPr>
              <a:t> y la </a:t>
            </a:r>
            <a:r>
              <a:rPr lang="es-ES" b="1" i="1" u="sng" dirty="0" smtClean="0">
                <a:latin typeface="Colonna MT" pitchFamily="82" charset="0"/>
              </a:rPr>
              <a:t>Odisea. </a:t>
            </a:r>
            <a:endParaRPr lang="en-US" b="1" i="1" u="sng" dirty="0" smtClean="0">
              <a:latin typeface="Colonna MT" pitchFamily="82" charset="0"/>
            </a:endParaRP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714348" y="357166"/>
            <a:ext cx="7715304" cy="5352492"/>
          </a:xfrm>
          <a:prstGeom prst="rect">
            <a:avLst/>
          </a:prstGeom>
          <a:noFill/>
          <a:ln w="9525">
            <a:noFill/>
            <a:miter lim="800000"/>
            <a:headEnd/>
            <a:tailEnd/>
          </a:ln>
        </p:spPr>
      </p:pic>
      <p:sp>
        <p:nvSpPr>
          <p:cNvPr id="3" name="2 CuadroTexto"/>
          <p:cNvSpPr txBox="1"/>
          <p:nvPr/>
        </p:nvSpPr>
        <p:spPr>
          <a:xfrm>
            <a:off x="714348" y="5786454"/>
            <a:ext cx="7715304" cy="923330"/>
          </a:xfrm>
          <a:prstGeom prst="rect">
            <a:avLst/>
          </a:prstGeom>
          <a:noFill/>
        </p:spPr>
        <p:txBody>
          <a:bodyPr wrap="square" rtlCol="0">
            <a:spAutoFit/>
          </a:bodyPr>
          <a:lstStyle/>
          <a:p>
            <a:pPr algn="ctr"/>
            <a:r>
              <a:rPr lang="en-US" i="1" dirty="0" err="1" smtClean="0">
                <a:latin typeface="Papyrus" pitchFamily="66" charset="0"/>
              </a:rPr>
              <a:t>Eneas</a:t>
            </a:r>
            <a:r>
              <a:rPr lang="en-US" i="1" dirty="0" smtClean="0">
                <a:latin typeface="Papyrus" pitchFamily="66" charset="0"/>
              </a:rPr>
              <a:t> </a:t>
            </a:r>
            <a:r>
              <a:rPr lang="en-US" i="1" dirty="0" err="1" smtClean="0">
                <a:latin typeface="Papyrus" pitchFamily="66" charset="0"/>
              </a:rPr>
              <a:t>saliendo</a:t>
            </a:r>
            <a:r>
              <a:rPr lang="en-US" i="1" dirty="0" smtClean="0">
                <a:latin typeface="Papyrus" pitchFamily="66" charset="0"/>
              </a:rPr>
              <a:t> de </a:t>
            </a:r>
            <a:r>
              <a:rPr lang="en-US" i="1" dirty="0" err="1" smtClean="0">
                <a:latin typeface="Papyrus" pitchFamily="66" charset="0"/>
              </a:rPr>
              <a:t>Troya</a:t>
            </a:r>
            <a:r>
              <a:rPr lang="en-US" i="1" dirty="0" smtClean="0">
                <a:latin typeface="Papyrus" pitchFamily="66" charset="0"/>
              </a:rPr>
              <a:t>,</a:t>
            </a:r>
            <a:r>
              <a:rPr lang="en-US" dirty="0" smtClean="0">
                <a:latin typeface="Papyrus" pitchFamily="66" charset="0"/>
              </a:rPr>
              <a:t> por Federico </a:t>
            </a:r>
            <a:r>
              <a:rPr lang="en-US" dirty="0" err="1" smtClean="0">
                <a:latin typeface="Papyrus" pitchFamily="66" charset="0"/>
              </a:rPr>
              <a:t>Barocci</a:t>
            </a:r>
            <a:r>
              <a:rPr lang="en-US" dirty="0" smtClean="0">
                <a:latin typeface="Papyrus" pitchFamily="66" charset="0"/>
              </a:rPr>
              <a:t>, 1598. </a:t>
            </a:r>
            <a:r>
              <a:rPr lang="en-US" dirty="0" err="1" smtClean="0">
                <a:latin typeface="Papyrus" pitchFamily="66" charset="0"/>
              </a:rPr>
              <a:t>Escena</a:t>
            </a:r>
            <a:r>
              <a:rPr lang="en-US" dirty="0" smtClean="0">
                <a:latin typeface="Papyrus" pitchFamily="66" charset="0"/>
              </a:rPr>
              <a:t> </a:t>
            </a:r>
            <a:r>
              <a:rPr lang="en-US" dirty="0" err="1" smtClean="0">
                <a:latin typeface="Papyrus" pitchFamily="66" charset="0"/>
              </a:rPr>
              <a:t>inspirada</a:t>
            </a:r>
            <a:r>
              <a:rPr lang="en-US" dirty="0" smtClean="0">
                <a:latin typeface="Papyrus" pitchFamily="66" charset="0"/>
              </a:rPr>
              <a:t> en la </a:t>
            </a:r>
          </a:p>
          <a:p>
            <a:pPr algn="ctr"/>
            <a:r>
              <a:rPr lang="en-US" i="1" dirty="0" err="1" smtClean="0">
                <a:latin typeface="Papyrus" pitchFamily="66" charset="0"/>
              </a:rPr>
              <a:t>Eneida</a:t>
            </a:r>
            <a:r>
              <a:rPr lang="en-US" dirty="0" smtClean="0">
                <a:latin typeface="Papyrus" pitchFamily="66" charset="0"/>
              </a:rPr>
              <a:t> de </a:t>
            </a:r>
            <a:r>
              <a:rPr lang="en-US" dirty="0" err="1" smtClean="0">
                <a:latin typeface="Papyrus" pitchFamily="66" charset="0"/>
              </a:rPr>
              <a:t>Virgilio</a:t>
            </a:r>
            <a:r>
              <a:rPr lang="en-US" dirty="0" smtClean="0">
                <a:latin typeface="Papyrus" pitchFamily="66" charset="0"/>
              </a:rPr>
              <a:t>.  </a:t>
            </a:r>
            <a:r>
              <a:rPr lang="es-MX" dirty="0" smtClean="0">
                <a:latin typeface="Papyrus" pitchFamily="66" charset="0"/>
              </a:rPr>
              <a:t> </a:t>
            </a:r>
            <a:endParaRPr lang="en-US" dirty="0">
              <a:latin typeface="Papyru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Bernard MT Condensed" pitchFamily="18" charset="0"/>
              </a:rPr>
              <a:t>Características de la epopeya</a:t>
            </a:r>
            <a:endParaRPr lang="en-US" dirty="0">
              <a:latin typeface="Bernard MT Condensed" pitchFamily="18" charset="0"/>
            </a:endParaRPr>
          </a:p>
        </p:txBody>
      </p:sp>
      <p:sp>
        <p:nvSpPr>
          <p:cNvPr id="3" name="2 Marcador de contenido"/>
          <p:cNvSpPr>
            <a:spLocks noGrp="1"/>
          </p:cNvSpPr>
          <p:nvPr>
            <p:ph idx="1"/>
          </p:nvPr>
        </p:nvSpPr>
        <p:spPr>
          <a:xfrm>
            <a:off x="304800" y="1554162"/>
            <a:ext cx="8686800" cy="4875234"/>
          </a:xfrm>
        </p:spPr>
        <p:txBody>
          <a:bodyPr>
            <a:normAutofit fontScale="77500" lnSpcReduction="20000"/>
          </a:bodyPr>
          <a:lstStyle/>
          <a:p>
            <a:r>
              <a:rPr lang="en-US" dirty="0" smtClean="0">
                <a:latin typeface="High Tower Text" pitchFamily="18" charset="0"/>
              </a:rPr>
              <a:t>Comienzo </a:t>
            </a:r>
            <a:r>
              <a:rPr lang="en-US" i="1" dirty="0" smtClean="0">
                <a:latin typeface="High Tower Text" pitchFamily="18" charset="0"/>
              </a:rPr>
              <a:t>In medias res</a:t>
            </a:r>
            <a:r>
              <a:rPr lang="en-US" dirty="0" smtClean="0">
                <a:latin typeface="High Tower Text" pitchFamily="18" charset="0"/>
              </a:rPr>
              <a:t> (</a:t>
            </a:r>
            <a:r>
              <a:rPr lang="es-ES" dirty="0" smtClean="0">
                <a:latin typeface="High Tower Text" pitchFamily="18" charset="0"/>
              </a:rPr>
              <a:t>la narración comienza en mitad de la historia).</a:t>
            </a:r>
          </a:p>
          <a:p>
            <a:r>
              <a:rPr lang="es-ES" dirty="0" smtClean="0">
                <a:latin typeface="High Tower Text" pitchFamily="18" charset="0"/>
              </a:rPr>
              <a:t>El espacio de acción es vasto, cubre muchas naciones o el universo.</a:t>
            </a:r>
          </a:p>
          <a:p>
            <a:r>
              <a:rPr lang="es-ES" dirty="0" smtClean="0">
                <a:latin typeface="High Tower Text" pitchFamily="18" charset="0"/>
              </a:rPr>
              <a:t>Invocación preliminar a la </a:t>
            </a:r>
            <a:r>
              <a:rPr lang="es-ES" i="1" dirty="0" smtClean="0">
                <a:latin typeface="High Tower Text" pitchFamily="18" charset="0"/>
              </a:rPr>
              <a:t>Musa</a:t>
            </a:r>
            <a:r>
              <a:rPr lang="es-ES" dirty="0" smtClean="0">
                <a:latin typeface="High Tower Text" pitchFamily="18" charset="0"/>
              </a:rPr>
              <a:t>.</a:t>
            </a:r>
          </a:p>
          <a:p>
            <a:r>
              <a:rPr lang="en-US" dirty="0" smtClean="0">
                <a:latin typeface="High Tower Text" pitchFamily="18" charset="0"/>
              </a:rPr>
              <a:t>Formulación inicial del tema.</a:t>
            </a:r>
          </a:p>
          <a:p>
            <a:r>
              <a:rPr lang="en-US" dirty="0" smtClean="0">
                <a:latin typeface="High Tower Text" pitchFamily="18" charset="0"/>
              </a:rPr>
              <a:t>Uso de </a:t>
            </a:r>
            <a:r>
              <a:rPr lang="en-US" i="1" dirty="0" smtClean="0">
                <a:latin typeface="High Tower Text" pitchFamily="18" charset="0"/>
              </a:rPr>
              <a:t>epítetos</a:t>
            </a:r>
            <a:r>
              <a:rPr lang="en-US" dirty="0" smtClean="0">
                <a:latin typeface="High Tower Text" pitchFamily="18" charset="0"/>
              </a:rPr>
              <a:t> (</a:t>
            </a:r>
            <a:r>
              <a:rPr lang="es-ES" dirty="0" smtClean="0">
                <a:latin typeface="High Tower Text" pitchFamily="18" charset="0"/>
              </a:rPr>
              <a:t>es un adjetivo o participio, que resalta las características intrínsecas de un sustantivo).</a:t>
            </a:r>
          </a:p>
          <a:p>
            <a:r>
              <a:rPr lang="en-US" dirty="0" smtClean="0">
                <a:latin typeface="High Tower Text" pitchFamily="18" charset="0"/>
              </a:rPr>
              <a:t>Inclusión de largas enumeraciones.</a:t>
            </a:r>
            <a:endParaRPr lang="es-ES" dirty="0" smtClean="0">
              <a:latin typeface="High Tower Text" pitchFamily="18" charset="0"/>
            </a:endParaRPr>
          </a:p>
          <a:p>
            <a:r>
              <a:rPr lang="en-US" dirty="0" smtClean="0">
                <a:latin typeface="High Tower Text" pitchFamily="18" charset="0"/>
              </a:rPr>
              <a:t>Presencia destacada de discursos largos y formales.</a:t>
            </a:r>
          </a:p>
          <a:p>
            <a:r>
              <a:rPr lang="es-ES" dirty="0" smtClean="0">
                <a:latin typeface="High Tower Text" pitchFamily="18" charset="0"/>
              </a:rPr>
              <a:t>Intervención en los asuntos humanos de los dioses.</a:t>
            </a:r>
          </a:p>
          <a:p>
            <a:r>
              <a:rPr lang="es-ES" dirty="0" smtClean="0">
                <a:latin typeface="High Tower Text" pitchFamily="18" charset="0"/>
              </a:rPr>
              <a:t>Presencia de héroes que encarnan valores de una nación, civilización o cultura.</a:t>
            </a:r>
            <a:endParaRPr lang="en-US" dirty="0">
              <a:latin typeface="High Tower Text"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latin typeface="Castellar" pitchFamily="18" charset="0"/>
              </a:rPr>
              <a:t>Cantar de gesta</a:t>
            </a:r>
            <a:endParaRPr lang="en-US" b="1" dirty="0">
              <a:latin typeface="Castellar" pitchFamily="18" charset="0"/>
            </a:endParaRPr>
          </a:p>
        </p:txBody>
      </p:sp>
      <p:sp>
        <p:nvSpPr>
          <p:cNvPr id="3" name="2 Marcador de contenido"/>
          <p:cNvSpPr>
            <a:spLocks noGrp="1"/>
          </p:cNvSpPr>
          <p:nvPr>
            <p:ph idx="1"/>
          </p:nvPr>
        </p:nvSpPr>
        <p:spPr>
          <a:xfrm>
            <a:off x="285720" y="1357298"/>
            <a:ext cx="8686800" cy="4525963"/>
          </a:xfrm>
        </p:spPr>
        <p:txBody>
          <a:bodyPr>
            <a:normAutofit/>
          </a:bodyPr>
          <a:lstStyle/>
          <a:p>
            <a:pPr algn="just"/>
            <a:r>
              <a:rPr lang="es-ES" sz="3000" b="1" dirty="0" smtClean="0">
                <a:latin typeface="Colonna MT" pitchFamily="82" charset="0"/>
              </a:rPr>
              <a:t>Cantar de gesta es el nombre dado a la epopeya escrita en la Edad Media o a una manifestación literaria extensa perteneciente a la épica que narra las hazañas de un héroe que representa las virtudes que un pueblo o colectividad consideraban modélicas durante el Medievo.</a:t>
            </a:r>
          </a:p>
          <a:p>
            <a:pPr algn="just"/>
            <a:r>
              <a:rPr lang="es-ES" sz="3000" b="1" dirty="0" smtClean="0">
                <a:latin typeface="Colonna MT" pitchFamily="82" charset="0"/>
              </a:rPr>
              <a:t>Algunos cantares de gesta son: </a:t>
            </a:r>
            <a:r>
              <a:rPr lang="es-ES" sz="3000" b="1" i="1" dirty="0" smtClean="0">
                <a:latin typeface="Colonna MT" pitchFamily="82" charset="0"/>
              </a:rPr>
              <a:t>El Cantar de </a:t>
            </a:r>
            <a:r>
              <a:rPr lang="es-ES" sz="3000" b="1" i="1" dirty="0" err="1" smtClean="0">
                <a:latin typeface="Colonna MT" pitchFamily="82" charset="0"/>
              </a:rPr>
              <a:t>Mio</a:t>
            </a:r>
            <a:r>
              <a:rPr lang="es-ES" sz="3000" b="1" i="1" dirty="0" smtClean="0">
                <a:latin typeface="Colonna MT" pitchFamily="82" charset="0"/>
              </a:rPr>
              <a:t> Cid, Las Mocedades de Rodrigo y Cantar de los siete infantes de Lara.</a:t>
            </a:r>
            <a:endParaRPr lang="en-US" sz="3000" b="1" i="1" dirty="0" smtClean="0">
              <a:latin typeface="Colonna MT" pitchFamily="8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Fernando\My Documents\My New Progect\Pictures\463px-Portada_Cantar_del_Mío_Cid.svg.png"/>
          <p:cNvPicPr>
            <a:picLocks noChangeAspect="1" noChangeArrowheads="1"/>
          </p:cNvPicPr>
          <p:nvPr/>
        </p:nvPicPr>
        <p:blipFill>
          <a:blip r:embed="rId2" cstate="print"/>
          <a:srcRect/>
          <a:stretch>
            <a:fillRect/>
          </a:stretch>
        </p:blipFill>
        <p:spPr bwMode="auto">
          <a:xfrm>
            <a:off x="214282" y="285729"/>
            <a:ext cx="4196594" cy="54292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195" name="Picture 3"/>
          <p:cNvPicPr>
            <a:picLocks noChangeAspect="1" noChangeArrowheads="1"/>
          </p:cNvPicPr>
          <p:nvPr/>
        </p:nvPicPr>
        <p:blipFill>
          <a:blip r:embed="rId3" cstate="print"/>
          <a:srcRect/>
          <a:stretch>
            <a:fillRect/>
          </a:stretch>
        </p:blipFill>
        <p:spPr bwMode="auto">
          <a:xfrm>
            <a:off x="5072066" y="285728"/>
            <a:ext cx="3829049" cy="550942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3 CuadroTexto"/>
          <p:cNvSpPr txBox="1"/>
          <p:nvPr/>
        </p:nvSpPr>
        <p:spPr>
          <a:xfrm>
            <a:off x="214282" y="5786454"/>
            <a:ext cx="4214842" cy="369332"/>
          </a:xfrm>
          <a:prstGeom prst="rect">
            <a:avLst/>
          </a:prstGeom>
          <a:noFill/>
        </p:spPr>
        <p:txBody>
          <a:bodyPr wrap="square" rtlCol="0">
            <a:spAutoFit/>
          </a:bodyPr>
          <a:lstStyle/>
          <a:p>
            <a:pPr algn="ctr"/>
            <a:r>
              <a:rPr lang="es-MX" dirty="0" smtClean="0">
                <a:latin typeface="Papyrus" pitchFamily="66" charset="0"/>
              </a:rPr>
              <a:t>Portada de </a:t>
            </a:r>
            <a:r>
              <a:rPr lang="es-MX" i="1" dirty="0" smtClean="0">
                <a:latin typeface="Papyrus" pitchFamily="66" charset="0"/>
              </a:rPr>
              <a:t>El Cantar de </a:t>
            </a:r>
            <a:r>
              <a:rPr lang="es-MX" i="1" dirty="0" err="1" smtClean="0">
                <a:latin typeface="Papyrus" pitchFamily="66" charset="0"/>
              </a:rPr>
              <a:t>Mio</a:t>
            </a:r>
            <a:r>
              <a:rPr lang="es-MX" i="1" dirty="0" smtClean="0">
                <a:latin typeface="Papyrus" pitchFamily="66" charset="0"/>
              </a:rPr>
              <a:t> Cid</a:t>
            </a:r>
            <a:endParaRPr lang="en-US" i="1" dirty="0">
              <a:latin typeface="Papyrus" pitchFamily="66" charset="0"/>
            </a:endParaRPr>
          </a:p>
        </p:txBody>
      </p:sp>
      <p:sp>
        <p:nvSpPr>
          <p:cNvPr id="5" name="4 CuadroTexto"/>
          <p:cNvSpPr txBox="1"/>
          <p:nvPr/>
        </p:nvSpPr>
        <p:spPr>
          <a:xfrm>
            <a:off x="5072066" y="6000768"/>
            <a:ext cx="3786214" cy="646331"/>
          </a:xfrm>
          <a:prstGeom prst="rect">
            <a:avLst/>
          </a:prstGeom>
          <a:noFill/>
        </p:spPr>
        <p:txBody>
          <a:bodyPr wrap="square" rtlCol="0">
            <a:spAutoFit/>
          </a:bodyPr>
          <a:lstStyle/>
          <a:p>
            <a:pPr algn="ctr"/>
            <a:r>
              <a:rPr lang="es-MX" i="1" dirty="0">
                <a:latin typeface="Papyrus" pitchFamily="66" charset="0"/>
              </a:rPr>
              <a:t>Manuscrito de Las Mocedades de Rodrigo.</a:t>
            </a:r>
            <a:endParaRPr lang="en-US" i="1" dirty="0">
              <a:latin typeface="Papyru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latin typeface="Footlight MT Light" pitchFamily="18" charset="0"/>
              </a:rPr>
              <a:t>Características del cantar de gesta</a:t>
            </a:r>
            <a:endParaRPr lang="en-US" dirty="0">
              <a:latin typeface="Footlight MT Light" pitchFamily="18" charset="0"/>
            </a:endParaRPr>
          </a:p>
        </p:txBody>
      </p:sp>
      <p:sp>
        <p:nvSpPr>
          <p:cNvPr id="3" name="2 Marcador de contenido"/>
          <p:cNvSpPr>
            <a:spLocks noGrp="1"/>
          </p:cNvSpPr>
          <p:nvPr>
            <p:ph idx="1"/>
          </p:nvPr>
        </p:nvSpPr>
        <p:spPr>
          <a:xfrm>
            <a:off x="285720" y="1285860"/>
            <a:ext cx="8686800" cy="5572140"/>
          </a:xfrm>
        </p:spPr>
        <p:txBody>
          <a:bodyPr>
            <a:normAutofit fontScale="70000" lnSpcReduction="20000"/>
          </a:bodyPr>
          <a:lstStyle/>
          <a:p>
            <a:pPr algn="just"/>
            <a:r>
              <a:rPr lang="es-ES" dirty="0" smtClean="0">
                <a:latin typeface="Bodoni MT" pitchFamily="18" charset="0"/>
              </a:rPr>
              <a:t>Versos irregulares, mayoritariamente entre 14 y 16 sílabas, divididos en dos </a:t>
            </a:r>
            <a:r>
              <a:rPr lang="es-ES" i="1" dirty="0" smtClean="0">
                <a:latin typeface="Bodoni MT" pitchFamily="18" charset="0"/>
              </a:rPr>
              <a:t>hemistiquios</a:t>
            </a:r>
            <a:r>
              <a:rPr lang="es-ES" dirty="0" smtClean="0">
                <a:latin typeface="Bodoni MT" pitchFamily="18" charset="0"/>
              </a:rPr>
              <a:t> (la mitad o fragmento de un verso que se mide en métrica como si fuese un verso entero y va separada de la otra mitad por una pausa en la entonación o cesura) y con rima asonante, frente a los versos regulares y la rima consonante de los cantares de gesta franceses.</a:t>
            </a:r>
          </a:p>
          <a:p>
            <a:pPr algn="just"/>
            <a:r>
              <a:rPr lang="es-ES" dirty="0" smtClean="0">
                <a:latin typeface="Bodoni MT" pitchFamily="18" charset="0"/>
              </a:rPr>
              <a:t>Predominio del realismo y la historicidad frente al carácter más legendario y menos histórico de los cantares de gesta franceses.</a:t>
            </a:r>
          </a:p>
          <a:p>
            <a:pPr algn="just"/>
            <a:r>
              <a:rPr lang="es-ES" dirty="0" smtClean="0">
                <a:latin typeface="Bodoni MT" pitchFamily="18" charset="0"/>
              </a:rPr>
              <a:t>Utilización de expresiones que reclaman la atención del público.</a:t>
            </a:r>
          </a:p>
          <a:p>
            <a:pPr algn="just"/>
            <a:r>
              <a:rPr lang="es-ES" dirty="0" smtClean="0">
                <a:latin typeface="Bodoni MT" pitchFamily="18" charset="0"/>
              </a:rPr>
              <a:t>Verbos muy abundantes, pues predomina la acción.</a:t>
            </a:r>
          </a:p>
          <a:p>
            <a:pPr algn="just"/>
            <a:r>
              <a:rPr lang="es-ES" dirty="0" smtClean="0">
                <a:latin typeface="Bodoni MT" pitchFamily="18" charset="0"/>
              </a:rPr>
              <a:t>Supresión de fórmulas que introducen el diálogo directo con el fin de agilizar la narración.</a:t>
            </a:r>
          </a:p>
          <a:p>
            <a:pPr algn="just"/>
            <a:r>
              <a:rPr lang="es-ES" dirty="0" smtClean="0">
                <a:latin typeface="Bodoni MT" pitchFamily="18" charset="0"/>
              </a:rPr>
              <a:t>Uso de descripciones breves, llenas de plasticidad.</a:t>
            </a:r>
          </a:p>
          <a:p>
            <a:pPr algn="just"/>
            <a:r>
              <a:rPr lang="es-ES" dirty="0" smtClean="0">
                <a:latin typeface="Bodoni MT" pitchFamily="18" charset="0"/>
              </a:rPr>
              <a:t>Utilización de apelativos épicos para caracterizar a los personajes y dar tiempo a la memoria del recitador.</a:t>
            </a:r>
          </a:p>
          <a:p>
            <a:pPr algn="just"/>
            <a:r>
              <a:rPr lang="en-US" dirty="0" smtClean="0">
                <a:latin typeface="Bodoni MT" pitchFamily="18" charset="0"/>
              </a:rPr>
              <a:t>Uso de la e </a:t>
            </a:r>
            <a:r>
              <a:rPr lang="en-US" i="1" dirty="0" smtClean="0">
                <a:latin typeface="Bodoni MT" pitchFamily="18" charset="0"/>
              </a:rPr>
              <a:t>paragógica</a:t>
            </a:r>
            <a:r>
              <a:rPr lang="en-US" dirty="0" smtClean="0">
                <a:latin typeface="Bodoni MT" pitchFamily="18" charset="0"/>
              </a:rPr>
              <a:t> (</a:t>
            </a:r>
            <a:r>
              <a:rPr lang="es-ES" dirty="0" smtClean="0">
                <a:latin typeface="Bodoni MT" pitchFamily="18" charset="0"/>
              </a:rPr>
              <a:t>consiste en agregar un fonema o más, etimológico o no y por lo general una vocal, al final de un vocablo).</a:t>
            </a:r>
            <a:endParaRPr lang="en-US" dirty="0">
              <a:latin typeface="Bodoni MT"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Cooper Black" pitchFamily="18" charset="0"/>
              </a:rPr>
              <a:t>Cuento tradicional</a:t>
            </a:r>
            <a:endParaRPr lang="en-US" dirty="0">
              <a:latin typeface="Cooper Black" pitchFamily="18" charset="0"/>
            </a:endParaRPr>
          </a:p>
        </p:txBody>
      </p:sp>
      <p:sp>
        <p:nvSpPr>
          <p:cNvPr id="3" name="2 Marcador de contenido"/>
          <p:cNvSpPr>
            <a:spLocks noGrp="1"/>
          </p:cNvSpPr>
          <p:nvPr>
            <p:ph idx="1"/>
          </p:nvPr>
        </p:nvSpPr>
        <p:spPr/>
        <p:txBody>
          <a:bodyPr>
            <a:normAutofit fontScale="85000" lnSpcReduction="10000"/>
          </a:bodyPr>
          <a:lstStyle/>
          <a:p>
            <a:pPr algn="just"/>
            <a:r>
              <a:rPr lang="es-ES" dirty="0" smtClean="0">
                <a:latin typeface="Dutch801 Rm BT" pitchFamily="18" charset="0"/>
              </a:rPr>
              <a:t>Es una narración breve de hechos imaginarios o reales, protagonizada por un grupo reducido de personajes y con un argumento sencillo.</a:t>
            </a:r>
          </a:p>
          <a:p>
            <a:pPr algn="just"/>
            <a:r>
              <a:rPr lang="es-ES" u="sng" dirty="0" smtClean="0">
                <a:latin typeface="Dutch801 Rm BT" pitchFamily="18" charset="0"/>
              </a:rPr>
              <a:t>Las partes del cuento son</a:t>
            </a:r>
            <a:r>
              <a:rPr lang="es-ES" dirty="0" smtClean="0">
                <a:latin typeface="Dutch801 Rm BT" pitchFamily="18" charset="0"/>
              </a:rPr>
              <a:t>:</a:t>
            </a:r>
          </a:p>
          <a:p>
            <a:pPr marL="514350" indent="-514350" algn="just">
              <a:buFont typeface="+mj-lt"/>
              <a:buAutoNum type="arabicPeriod"/>
            </a:pPr>
            <a:r>
              <a:rPr lang="es-ES" b="1" dirty="0" smtClean="0">
                <a:latin typeface="Bodoni MT" pitchFamily="18" charset="0"/>
              </a:rPr>
              <a:t>Planteamiento</a:t>
            </a:r>
            <a:r>
              <a:rPr lang="es-ES" dirty="0" smtClean="0">
                <a:latin typeface="Bodoni MT" pitchFamily="18" charset="0"/>
              </a:rPr>
              <a:t>: </a:t>
            </a:r>
            <a:r>
              <a:rPr lang="es-ES" dirty="0" smtClean="0">
                <a:latin typeface="Book Antiqua" pitchFamily="18" charset="0"/>
              </a:rPr>
              <a:t>Es la parte inicial de la historia, donde se presenta a los personajes y sus propósitos.</a:t>
            </a:r>
          </a:p>
          <a:p>
            <a:pPr marL="514350" indent="-514350" algn="just">
              <a:buFont typeface="+mj-lt"/>
              <a:buAutoNum type="arabicPeriod"/>
            </a:pPr>
            <a:r>
              <a:rPr lang="es-ES" b="1" dirty="0" smtClean="0">
                <a:latin typeface="Bodoni MT" pitchFamily="18" charset="0"/>
              </a:rPr>
              <a:t>Nudo: </a:t>
            </a:r>
            <a:r>
              <a:rPr lang="es-ES" dirty="0" smtClean="0">
                <a:latin typeface="Book Antiqua" pitchFamily="18" charset="0"/>
              </a:rPr>
              <a:t>Parte en donde surge el conflicto, la historia toma forma y suceden los hechos más importantes.</a:t>
            </a:r>
          </a:p>
          <a:p>
            <a:pPr marL="514350" indent="-514350" algn="just">
              <a:buFont typeface="+mj-lt"/>
              <a:buAutoNum type="arabicPeriod"/>
            </a:pPr>
            <a:r>
              <a:rPr lang="es-ES" b="1" dirty="0" smtClean="0">
                <a:latin typeface="Bodoni MT" pitchFamily="18" charset="0"/>
              </a:rPr>
              <a:t>Desenlace o final</a:t>
            </a:r>
            <a:r>
              <a:rPr lang="es-ES" dirty="0" smtClean="0"/>
              <a:t>: </a:t>
            </a:r>
            <a:r>
              <a:rPr lang="es-ES" dirty="0" smtClean="0">
                <a:latin typeface="Book Antiqua" pitchFamily="18" charset="0"/>
              </a:rPr>
              <a:t>Parte donde se da solución a la historia y finaliza la narración.</a:t>
            </a:r>
          </a:p>
          <a:p>
            <a:pPr>
              <a:buNone/>
            </a:pPr>
            <a:endParaRPr lang="es-ES" dirty="0" smtClean="0"/>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chemeClr val="accent6">
                    <a:lumMod val="75000"/>
                  </a:schemeClr>
                </a:solidFill>
                <a:latin typeface="Centaur" pitchFamily="18" charset="0"/>
              </a:rPr>
              <a:t>¿Qué es el genero literario?</a:t>
            </a:r>
            <a:endParaRPr lang="en-US" dirty="0">
              <a:solidFill>
                <a:schemeClr val="accent6">
                  <a:lumMod val="75000"/>
                </a:schemeClr>
              </a:solidFill>
              <a:latin typeface="Centaur" pitchFamily="18" charset="0"/>
            </a:endParaRPr>
          </a:p>
        </p:txBody>
      </p:sp>
      <p:sp>
        <p:nvSpPr>
          <p:cNvPr id="3" name="2 Marcador de contenido"/>
          <p:cNvSpPr>
            <a:spLocks noGrp="1"/>
          </p:cNvSpPr>
          <p:nvPr>
            <p:ph idx="1"/>
          </p:nvPr>
        </p:nvSpPr>
        <p:spPr/>
        <p:txBody>
          <a:bodyPr/>
          <a:lstStyle/>
          <a:p>
            <a:pPr algn="just"/>
            <a:r>
              <a:rPr lang="es-ES" dirty="0" smtClean="0">
                <a:latin typeface="Centaur" pitchFamily="18" charset="0"/>
              </a:rPr>
              <a:t>El género literario es un sistema que permite la clasificación de obras literarias de acuerdo a criterios semánticos, sintácticos, fónicos, discursivos, formales, contextuales, situacionales y afines. Dicho en otras palabras los géneros literarios son los distintos grupos o categorías en que podemos clasificar las obras literarias atendiendo a su contenido.</a:t>
            </a:r>
            <a:endParaRPr lang="en-US" dirty="0">
              <a:latin typeface="Centaur" pitchFamily="18" charset="0"/>
            </a:endParaRPr>
          </a:p>
        </p:txBody>
      </p:sp>
      <p:pic>
        <p:nvPicPr>
          <p:cNvPr id="2050" name="Picture 2" descr="C:\Documents and Settings\Fernando\My Documents\My New Progect\Pictures\poesia.jpg"/>
          <p:cNvPicPr>
            <a:picLocks noChangeAspect="1" noChangeArrowheads="1"/>
          </p:cNvPicPr>
          <p:nvPr/>
        </p:nvPicPr>
        <p:blipFill>
          <a:blip r:embed="rId2" cstate="print"/>
          <a:srcRect/>
          <a:stretch>
            <a:fillRect/>
          </a:stretch>
        </p:blipFill>
        <p:spPr bwMode="auto">
          <a:xfrm>
            <a:off x="6143636" y="4643446"/>
            <a:ext cx="2714644" cy="203598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Forte" pitchFamily="66" charset="0"/>
              </a:rPr>
              <a:t>Características del cuento</a:t>
            </a:r>
            <a:endParaRPr lang="en-US" dirty="0">
              <a:latin typeface="Forte" pitchFamily="66" charset="0"/>
            </a:endParaRPr>
          </a:p>
        </p:txBody>
      </p:sp>
      <p:sp>
        <p:nvSpPr>
          <p:cNvPr id="3" name="2 Marcador de contenido"/>
          <p:cNvSpPr>
            <a:spLocks noGrp="1"/>
          </p:cNvSpPr>
          <p:nvPr>
            <p:ph idx="1"/>
          </p:nvPr>
        </p:nvSpPr>
        <p:spPr>
          <a:xfrm>
            <a:off x="304800" y="1285860"/>
            <a:ext cx="8686800" cy="5286412"/>
          </a:xfrm>
        </p:spPr>
        <p:txBody>
          <a:bodyPr>
            <a:normAutofit fontScale="47500" lnSpcReduction="20000"/>
          </a:bodyPr>
          <a:lstStyle/>
          <a:p>
            <a:pPr algn="just"/>
            <a:r>
              <a:rPr lang="es-ES" sz="3800" b="1" u="sng" dirty="0" smtClean="0">
                <a:latin typeface="Lucida Bright" pitchFamily="18" charset="0"/>
                <a:cs typeface="Gautami" pitchFamily="2"/>
              </a:rPr>
              <a:t>Ficción</a:t>
            </a:r>
            <a:r>
              <a:rPr lang="es-ES" sz="3800" u="sng" dirty="0" smtClean="0">
                <a:latin typeface="Lucida Bright" pitchFamily="18" charset="0"/>
                <a:cs typeface="Gautami" pitchFamily="2"/>
              </a:rPr>
              <a:t>:</a:t>
            </a:r>
            <a:r>
              <a:rPr lang="es-ES" sz="3800" dirty="0" smtClean="0">
                <a:latin typeface="Lucida Bright" pitchFamily="18" charset="0"/>
                <a:cs typeface="Gautami" pitchFamily="2"/>
              </a:rPr>
              <a:t> aunque en algunos casos puede basarse en hechos reales o ser una ficción de un marcado realismo, un cuento debe, para funcionar, recortarse de la realidad.</a:t>
            </a:r>
          </a:p>
          <a:p>
            <a:pPr algn="just"/>
            <a:r>
              <a:rPr lang="es-ES" sz="3800" b="1" u="sng" dirty="0" smtClean="0">
                <a:latin typeface="Lucida Bright" pitchFamily="18" charset="0"/>
                <a:cs typeface="Gautami" pitchFamily="2"/>
              </a:rPr>
              <a:t>Argumental</a:t>
            </a:r>
            <a:r>
              <a:rPr lang="es-ES" sz="3800" u="sng" dirty="0" smtClean="0">
                <a:latin typeface="Lucida Bright" pitchFamily="18" charset="0"/>
                <a:cs typeface="Gautami" pitchFamily="2"/>
              </a:rPr>
              <a:t>: </a:t>
            </a:r>
            <a:r>
              <a:rPr lang="es-ES" sz="3800" dirty="0" smtClean="0">
                <a:latin typeface="Lucida Bright" pitchFamily="18" charset="0"/>
                <a:cs typeface="Gautami" pitchFamily="2"/>
              </a:rPr>
              <a:t>tiene una estructura de hechos entrelazados (acción – consecuencias) en un formato de : introducción – nudo – desenlace.</a:t>
            </a:r>
          </a:p>
          <a:p>
            <a:pPr algn="just"/>
            <a:r>
              <a:rPr lang="es-ES" sz="3800" b="1" u="sng" dirty="0" smtClean="0">
                <a:latin typeface="Lucida Bright" pitchFamily="18" charset="0"/>
                <a:cs typeface="Gautami" pitchFamily="2"/>
              </a:rPr>
              <a:t>Única línea argumental</a:t>
            </a:r>
            <a:r>
              <a:rPr lang="es-ES" sz="3800" u="sng" dirty="0" smtClean="0">
                <a:latin typeface="Lucida Bright" pitchFamily="18" charset="0"/>
                <a:cs typeface="Gautami" pitchFamily="2"/>
              </a:rPr>
              <a:t>: </a:t>
            </a:r>
            <a:r>
              <a:rPr lang="es-ES" sz="3800" dirty="0" smtClean="0">
                <a:latin typeface="Lucida Bright" pitchFamily="18" charset="0"/>
                <a:cs typeface="Gautami" pitchFamily="2"/>
              </a:rPr>
              <a:t>a diferencia de la novela, en el cuento todos los hechos se encadenan en una sola sucesión de hechos.</a:t>
            </a:r>
          </a:p>
          <a:p>
            <a:pPr algn="just"/>
            <a:r>
              <a:rPr lang="es-ES" sz="3800" b="1" u="sng" dirty="0" smtClean="0">
                <a:latin typeface="Lucida Bright" pitchFamily="18" charset="0"/>
                <a:cs typeface="Gautami" pitchFamily="2"/>
              </a:rPr>
              <a:t>Estructura centrípeta</a:t>
            </a:r>
            <a:r>
              <a:rPr lang="es-ES" sz="3800" u="sng" dirty="0" smtClean="0">
                <a:latin typeface="Lucida Bright" pitchFamily="18" charset="0"/>
                <a:cs typeface="Gautami" pitchFamily="2"/>
              </a:rPr>
              <a:t>: </a:t>
            </a:r>
            <a:r>
              <a:rPr lang="es-ES" sz="3800" dirty="0" smtClean="0">
                <a:latin typeface="Lucida Bright" pitchFamily="18" charset="0"/>
                <a:cs typeface="Gautami" pitchFamily="2"/>
              </a:rPr>
              <a:t>todos los elementos que se mencionan en la narración del cuento están relacionados y funcionan como indicios del argumento.</a:t>
            </a:r>
          </a:p>
          <a:p>
            <a:pPr algn="just"/>
            <a:r>
              <a:rPr lang="es-ES" sz="3800" b="1" u="sng" dirty="0" smtClean="0">
                <a:latin typeface="Lucida Bright" pitchFamily="18" charset="0"/>
                <a:cs typeface="Gautami" pitchFamily="2"/>
              </a:rPr>
              <a:t>Personaje principal</a:t>
            </a:r>
            <a:r>
              <a:rPr lang="es-ES" sz="3800" u="sng" dirty="0" smtClean="0">
                <a:latin typeface="Lucida Bright" pitchFamily="18" charset="0"/>
                <a:cs typeface="Gautami" pitchFamily="2"/>
              </a:rPr>
              <a:t>: </a:t>
            </a:r>
            <a:r>
              <a:rPr lang="es-ES" sz="3800" dirty="0" smtClean="0">
                <a:latin typeface="Lucida Bright" pitchFamily="18" charset="0"/>
                <a:cs typeface="Gautami" pitchFamily="2"/>
              </a:rPr>
              <a:t>aunque puede haber otros personajes, la historia hablará de uno en particular, que es a quien le ocurren los hechos.</a:t>
            </a:r>
          </a:p>
          <a:p>
            <a:pPr algn="just"/>
            <a:r>
              <a:rPr lang="es-ES" sz="3800" b="1" u="sng" dirty="0" smtClean="0">
                <a:latin typeface="Lucida Bright" pitchFamily="18" charset="0"/>
                <a:cs typeface="Gautami" pitchFamily="2"/>
              </a:rPr>
              <a:t>Unidad de efecto</a:t>
            </a:r>
            <a:r>
              <a:rPr lang="es-ES" sz="3800" u="sng" dirty="0" smtClean="0">
                <a:latin typeface="Lucida Bright" pitchFamily="18" charset="0"/>
                <a:cs typeface="Gautami" pitchFamily="2"/>
              </a:rPr>
              <a:t>: </a:t>
            </a:r>
            <a:r>
              <a:rPr lang="es-ES" sz="3800" dirty="0" smtClean="0">
                <a:latin typeface="Lucida Bright" pitchFamily="18" charset="0"/>
                <a:cs typeface="Gautami" pitchFamily="2"/>
              </a:rPr>
              <a:t>comparte esta característica con la poesía: está escrito para ser leído de corrido de principio a fin. Si uno corta la lectura, es muy probable que se pierda el efecto narrativo. La estructura de la novela permite leerla por partes.</a:t>
            </a:r>
          </a:p>
          <a:p>
            <a:pPr algn="just"/>
            <a:r>
              <a:rPr lang="es-ES" sz="3800" b="1" u="sng" dirty="0" smtClean="0">
                <a:latin typeface="Lucida Bright" pitchFamily="18" charset="0"/>
                <a:cs typeface="Gautami" pitchFamily="2"/>
              </a:rPr>
              <a:t>Brevedad</a:t>
            </a:r>
            <a:r>
              <a:rPr lang="es-ES" sz="3800" u="sng" dirty="0" smtClean="0">
                <a:latin typeface="Lucida Bright" pitchFamily="18" charset="0"/>
                <a:cs typeface="Gautami" pitchFamily="2"/>
              </a:rPr>
              <a:t>: </a:t>
            </a:r>
            <a:r>
              <a:rPr lang="es-ES" sz="3800" dirty="0" smtClean="0">
                <a:latin typeface="Lucida Bright" pitchFamily="18" charset="0"/>
                <a:cs typeface="Gautami" pitchFamily="2"/>
              </a:rPr>
              <a:t>por y para cumplir con todas las demás características, el cuento debe ser breve.</a:t>
            </a:r>
          </a:p>
          <a:p>
            <a:pPr algn="just"/>
            <a:r>
              <a:rPr lang="es-ES" sz="3800" b="1" u="sng" dirty="0" smtClean="0">
                <a:latin typeface="Lucida Bright" pitchFamily="18" charset="0"/>
                <a:cs typeface="Gautami" pitchFamily="2"/>
              </a:rPr>
              <a:t>Prosa</a:t>
            </a:r>
            <a:r>
              <a:rPr lang="es-ES" sz="3800" u="sng" dirty="0" smtClean="0">
                <a:latin typeface="Lucida Bright" pitchFamily="18" charset="0"/>
                <a:cs typeface="Gautami" pitchFamily="2"/>
              </a:rPr>
              <a:t>: </a:t>
            </a:r>
            <a:r>
              <a:rPr lang="es-ES" sz="3800" dirty="0" smtClean="0">
                <a:latin typeface="Lucida Bright" pitchFamily="18" charset="0"/>
                <a:cs typeface="Gautami" pitchFamily="2"/>
              </a:rPr>
              <a:t>el cuento debe estar escrito en prosa.</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Bernard MT Condensed" pitchFamily="18" charset="0"/>
              </a:rPr>
              <a:t>Subgéneros del cuento</a:t>
            </a:r>
            <a:endParaRPr lang="en-US" dirty="0">
              <a:latin typeface="Bernard MT Condensed" pitchFamily="18" charset="0"/>
            </a:endParaRPr>
          </a:p>
        </p:txBody>
      </p:sp>
      <p:sp>
        <p:nvSpPr>
          <p:cNvPr id="3" name="2 Marcador de contenido"/>
          <p:cNvSpPr>
            <a:spLocks noGrp="1"/>
          </p:cNvSpPr>
          <p:nvPr>
            <p:ph idx="1"/>
          </p:nvPr>
        </p:nvSpPr>
        <p:spPr/>
        <p:txBody>
          <a:bodyPr/>
          <a:lstStyle/>
          <a:p>
            <a:r>
              <a:rPr lang="es-ES" sz="2800" dirty="0" smtClean="0">
                <a:latin typeface="Copperplate Gothic Bold" pitchFamily="34" charset="0"/>
              </a:rPr>
              <a:t>Cuento policiaco.</a:t>
            </a:r>
          </a:p>
          <a:p>
            <a:r>
              <a:rPr lang="es-ES" sz="2800" dirty="0" smtClean="0">
                <a:latin typeface="Copperplate Gothic Bold" pitchFamily="34" charset="0"/>
              </a:rPr>
              <a:t>Cuento de ciencia-ficción.</a:t>
            </a:r>
          </a:p>
          <a:p>
            <a:r>
              <a:rPr lang="es-ES" sz="2800" dirty="0" smtClean="0">
                <a:latin typeface="Copperplate Gothic Bold" pitchFamily="34" charset="0"/>
              </a:rPr>
              <a:t>Cuento fantástico.</a:t>
            </a:r>
          </a:p>
          <a:p>
            <a:r>
              <a:rPr lang="es-ES" sz="2800" dirty="0" smtClean="0">
                <a:latin typeface="Copperplate Gothic Bold" pitchFamily="34" charset="0"/>
              </a:rPr>
              <a:t>Cuento de hadas.</a:t>
            </a:r>
          </a:p>
          <a:p>
            <a:r>
              <a:rPr lang="es-ES" sz="2800" dirty="0" smtClean="0">
                <a:latin typeface="Copperplate Gothic Bold" pitchFamily="34" charset="0"/>
              </a:rPr>
              <a:t>Cuento de terror.</a:t>
            </a:r>
          </a:p>
          <a:p>
            <a:endParaRPr lang="en-US" dirty="0"/>
          </a:p>
        </p:txBody>
      </p:sp>
      <p:pic>
        <p:nvPicPr>
          <p:cNvPr id="9219" name="Picture 3"/>
          <p:cNvPicPr>
            <a:picLocks noChangeAspect="1" noChangeArrowheads="1"/>
          </p:cNvPicPr>
          <p:nvPr/>
        </p:nvPicPr>
        <p:blipFill>
          <a:blip r:embed="rId2" cstate="print"/>
          <a:srcRect/>
          <a:stretch>
            <a:fillRect/>
          </a:stretch>
        </p:blipFill>
        <p:spPr bwMode="auto">
          <a:xfrm>
            <a:off x="785786" y="4286256"/>
            <a:ext cx="3500462" cy="236281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9220" name="Picture 4"/>
          <p:cNvPicPr>
            <a:picLocks noChangeAspect="1" noChangeArrowheads="1"/>
          </p:cNvPicPr>
          <p:nvPr/>
        </p:nvPicPr>
        <p:blipFill>
          <a:blip r:embed="rId3" cstate="print"/>
          <a:srcRect/>
          <a:stretch>
            <a:fillRect/>
          </a:stretch>
        </p:blipFill>
        <p:spPr bwMode="auto">
          <a:xfrm>
            <a:off x="6143636" y="3429000"/>
            <a:ext cx="2765852" cy="323849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221" name="Picture 5"/>
          <p:cNvPicPr>
            <a:picLocks noChangeAspect="1" noChangeArrowheads="1"/>
          </p:cNvPicPr>
          <p:nvPr/>
        </p:nvPicPr>
        <p:blipFill>
          <a:blip r:embed="rId4" cstate="print"/>
          <a:srcRect/>
          <a:stretch>
            <a:fillRect/>
          </a:stretch>
        </p:blipFill>
        <p:spPr bwMode="auto">
          <a:xfrm>
            <a:off x="6143636" y="1214422"/>
            <a:ext cx="2813786" cy="20274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Algerian" pitchFamily="82" charset="0"/>
              </a:rPr>
              <a:t>Mito</a:t>
            </a:r>
            <a:endParaRPr lang="en-US" dirty="0">
              <a:latin typeface="Algerian" pitchFamily="82" charset="0"/>
            </a:endParaRPr>
          </a:p>
        </p:txBody>
      </p:sp>
      <p:sp>
        <p:nvSpPr>
          <p:cNvPr id="3" name="2 Marcador de contenido"/>
          <p:cNvSpPr>
            <a:spLocks noGrp="1"/>
          </p:cNvSpPr>
          <p:nvPr>
            <p:ph idx="1"/>
          </p:nvPr>
        </p:nvSpPr>
        <p:spPr>
          <a:xfrm>
            <a:off x="304800" y="1554162"/>
            <a:ext cx="8686800" cy="5018110"/>
          </a:xfrm>
        </p:spPr>
        <p:txBody>
          <a:bodyPr>
            <a:normAutofit fontScale="85000" lnSpcReduction="20000"/>
          </a:bodyPr>
          <a:lstStyle/>
          <a:p>
            <a:pPr algn="just"/>
            <a:r>
              <a:rPr lang="en-US" b="1" dirty="0" smtClean="0">
                <a:latin typeface="Imprint MT Shadow" pitchFamily="82" charset="0"/>
              </a:rPr>
              <a:t>Es un relato tradicional de acontecimientos prodigiosos, protagonizados por seres sobrenaturales o extraordinarios, tales como dioses, semidioses, héroes o monstruos.</a:t>
            </a:r>
          </a:p>
          <a:p>
            <a:pPr algn="just"/>
            <a:r>
              <a:rPr lang="es-ES" b="1" dirty="0" smtClean="0">
                <a:latin typeface="Imprint MT Shadow" pitchFamily="82" charset="0"/>
              </a:rPr>
              <a:t>El mito es una historia sagrada que narra un acontecimiento sucedido durante un tiempo primigenio, en el que el mundo no tenía aún su forma actual.</a:t>
            </a:r>
          </a:p>
          <a:p>
            <a:pPr algn="just"/>
            <a:r>
              <a:rPr lang="es-ES" b="1" dirty="0" smtClean="0">
                <a:latin typeface="Imprint MT Shadow" pitchFamily="82" charset="0"/>
              </a:rPr>
              <a:t>Si bien los mitos parecen haber sido planteados originalmente como historias literalmente ciertas, la dialéctica entre la explicación mítica del mundo y la filosófica y científica ha favorecido el desarrollo de lecturas no literales de los mitos, según las cuales éstos no deberían ser objeto de creencia, sino de interpretación.</a:t>
            </a:r>
            <a:endParaRPr lang="en-US" b="1" dirty="0" smtClean="0">
              <a:latin typeface="Imprint MT Shadow" pitchFamily="82"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285720" y="214290"/>
            <a:ext cx="4372513" cy="6467001"/>
          </a:xfrm>
          <a:prstGeom prst="rect">
            <a:avLst/>
          </a:prstGeom>
          <a:noFill/>
          <a:ln w="9525">
            <a:noFill/>
            <a:miter lim="800000"/>
            <a:headEnd/>
            <a:tailEnd/>
          </a:ln>
        </p:spPr>
      </p:pic>
      <p:sp>
        <p:nvSpPr>
          <p:cNvPr id="3" name="2 CuadroTexto"/>
          <p:cNvSpPr txBox="1"/>
          <p:nvPr/>
        </p:nvSpPr>
        <p:spPr>
          <a:xfrm>
            <a:off x="4786314" y="2714620"/>
            <a:ext cx="4000528" cy="1323439"/>
          </a:xfrm>
          <a:prstGeom prst="rect">
            <a:avLst/>
          </a:prstGeom>
          <a:noFill/>
        </p:spPr>
        <p:txBody>
          <a:bodyPr wrap="square" rtlCol="0">
            <a:spAutoFit/>
          </a:bodyPr>
          <a:lstStyle/>
          <a:p>
            <a:pPr algn="ctr"/>
            <a:r>
              <a:rPr lang="es-ES" sz="2000" dirty="0" smtClean="0">
                <a:latin typeface="Papyrus" pitchFamily="66" charset="0"/>
              </a:rPr>
              <a:t>El dios Thor, de los vikingos, en la batalla contra los gigantes.</a:t>
            </a:r>
            <a:br>
              <a:rPr lang="es-ES" sz="2000" dirty="0" smtClean="0">
                <a:latin typeface="Papyrus" pitchFamily="66" charset="0"/>
              </a:rPr>
            </a:br>
            <a:r>
              <a:rPr lang="es-ES" sz="2000" dirty="0" smtClean="0">
                <a:latin typeface="Papyrus" pitchFamily="66" charset="0"/>
              </a:rPr>
              <a:t>Pintura de Mårten Eskil Winge (1872).</a:t>
            </a:r>
            <a:endParaRPr lang="es-MX" sz="2000" dirty="0">
              <a:latin typeface="Papyrus"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Blue Highway Linocut" pitchFamily="2" charset="0"/>
              </a:rPr>
              <a:t>Características del mito</a:t>
            </a:r>
            <a:endParaRPr lang="es-MX" dirty="0">
              <a:latin typeface="Blue Highway Linocut" pitchFamily="2" charset="0"/>
            </a:endParaRPr>
          </a:p>
        </p:txBody>
      </p:sp>
      <p:sp>
        <p:nvSpPr>
          <p:cNvPr id="3" name="2 Marcador de contenido"/>
          <p:cNvSpPr>
            <a:spLocks noGrp="1"/>
          </p:cNvSpPr>
          <p:nvPr>
            <p:ph idx="1"/>
          </p:nvPr>
        </p:nvSpPr>
        <p:spPr/>
        <p:txBody>
          <a:bodyPr>
            <a:normAutofit fontScale="92500" lnSpcReduction="20000"/>
          </a:bodyPr>
          <a:lstStyle/>
          <a:p>
            <a:r>
              <a:rPr lang="es-ES" dirty="0" smtClean="0">
                <a:latin typeface="Matura MT Script Capitals" pitchFamily="66" charset="0"/>
              </a:rPr>
              <a:t>Trata de una pregunta existencial, referente a la creación de la Tierra, la muerte, el nacimiento y similares.</a:t>
            </a:r>
          </a:p>
          <a:p>
            <a:r>
              <a:rPr lang="es-ES" dirty="0" smtClean="0">
                <a:latin typeface="Matura MT Script Capitals" pitchFamily="66" charset="0"/>
              </a:rPr>
              <a:t>Está constituido por contrarios irreconciliables: creación contra destrucción, vida frente a muerte, dioses contra hombres.</a:t>
            </a:r>
          </a:p>
          <a:p>
            <a:r>
              <a:rPr lang="es-ES" dirty="0" smtClean="0">
                <a:latin typeface="Matura MT Script Capitals" pitchFamily="66" charset="0"/>
              </a:rPr>
              <a:t>Proporciona la reconciliación de esos polos a fin de conjurar nuestra angustia.</a:t>
            </a:r>
          </a:p>
          <a:p>
            <a:r>
              <a:rPr lang="es-ES" dirty="0" smtClean="0">
                <a:latin typeface="Matura MT Script Capitals" pitchFamily="66" charset="0"/>
              </a:rPr>
              <a:t>Los mitos forman parte del sistema religioso de una cultura, la cual los considera historias verdaderas.</a:t>
            </a:r>
            <a:endParaRPr lang="es-MX" dirty="0">
              <a:latin typeface="Matura MT Script Capital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Matisse ITC" pitchFamily="82" charset="0"/>
              </a:rPr>
              <a:t>leyenda</a:t>
            </a:r>
            <a:endParaRPr lang="es-MX" dirty="0">
              <a:latin typeface="Matisse ITC" pitchFamily="82" charset="0"/>
            </a:endParaRPr>
          </a:p>
        </p:txBody>
      </p:sp>
      <p:sp>
        <p:nvSpPr>
          <p:cNvPr id="3" name="2 Marcador de contenido"/>
          <p:cNvSpPr>
            <a:spLocks noGrp="1"/>
          </p:cNvSpPr>
          <p:nvPr>
            <p:ph idx="1"/>
          </p:nvPr>
        </p:nvSpPr>
        <p:spPr>
          <a:xfrm>
            <a:off x="304800" y="1554162"/>
            <a:ext cx="8686800" cy="5303838"/>
          </a:xfrm>
        </p:spPr>
        <p:txBody>
          <a:bodyPr>
            <a:noAutofit/>
          </a:bodyPr>
          <a:lstStyle/>
          <a:p>
            <a:pPr algn="just"/>
            <a:r>
              <a:rPr lang="es-ES" sz="3600" b="1" dirty="0" smtClean="0">
                <a:latin typeface="Chiller" pitchFamily="82" charset="0"/>
              </a:rPr>
              <a:t>Es una narración oral o escrita, con una mayor o menor proporción de elementos imaginativos y que generalmente quiere hacerse pasar por verdadera o basada en la verdad, o ligada en todo caso a un elemento de la realidad. Se transmite habitualmente de generación en generación, casi siempre de forma oral, y con frecuencia experimenta supresiones, añadidos o modificaciones.</a:t>
            </a:r>
          </a:p>
          <a:p>
            <a:pPr algn="just"/>
            <a:r>
              <a:rPr lang="es-ES" sz="3600" b="1" dirty="0" smtClean="0">
                <a:latin typeface="Chiller" pitchFamily="82" charset="0"/>
              </a:rPr>
              <a:t>En las leyendas la precisión histórica pasa a un segundo plano en beneficio de la intención moral o espiritual</a:t>
            </a:r>
            <a:endParaRPr lang="es-MX" sz="3600" b="1" dirty="0" smtClean="0">
              <a:latin typeface="Chiller" pitchFamily="82"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214282" y="285728"/>
            <a:ext cx="4322852" cy="6286544"/>
          </a:xfrm>
          <a:prstGeom prst="rect">
            <a:avLst/>
          </a:prstGeom>
          <a:noFill/>
          <a:ln w="9525">
            <a:noFill/>
            <a:miter lim="800000"/>
            <a:headEnd/>
            <a:tailEnd/>
          </a:ln>
        </p:spPr>
      </p:pic>
      <p:sp>
        <p:nvSpPr>
          <p:cNvPr id="3" name="2 CuadroTexto"/>
          <p:cNvSpPr txBox="1"/>
          <p:nvPr/>
        </p:nvSpPr>
        <p:spPr>
          <a:xfrm>
            <a:off x="4857752" y="3286124"/>
            <a:ext cx="4000528" cy="369332"/>
          </a:xfrm>
          <a:prstGeom prst="rect">
            <a:avLst/>
          </a:prstGeom>
          <a:noFill/>
        </p:spPr>
        <p:txBody>
          <a:bodyPr wrap="square" rtlCol="0">
            <a:spAutoFit/>
          </a:bodyPr>
          <a:lstStyle/>
          <a:p>
            <a:r>
              <a:rPr lang="es-MX" dirty="0" smtClean="0">
                <a:latin typeface="Papyrus" pitchFamily="66" charset="0"/>
              </a:rPr>
              <a:t>Leyenda de </a:t>
            </a:r>
            <a:r>
              <a:rPr lang="es-MX" i="1" dirty="0" smtClean="0">
                <a:latin typeface="Papyrus" pitchFamily="66" charset="0"/>
              </a:rPr>
              <a:t>El Callejón del Beso</a:t>
            </a:r>
            <a:endParaRPr lang="es-MX" i="1" dirty="0">
              <a:latin typeface="Papyrus"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214290"/>
            <a:ext cx="8686800" cy="6429420"/>
          </a:xfrm>
        </p:spPr>
        <p:txBody>
          <a:bodyPr>
            <a:noAutofit/>
          </a:bodyPr>
          <a:lstStyle/>
          <a:p>
            <a:pPr algn="just"/>
            <a:r>
              <a:rPr lang="es-ES" sz="2800" b="1" dirty="0" smtClean="0">
                <a:latin typeface="Bodoni MT" pitchFamily="18" charset="0"/>
              </a:rPr>
              <a:t>Una leyenda es una narración ficticia, casi siempre de origen oral, que apela a lo maravilloso. Una leyenda, a diferencia de un cuento, está ligada siempre a un elemento preciso y se centra menos en ella misma que en la integración de este elemento en el mundo cotidiano o la historia de la comunidad a la cual pertenece. Contrariamente al cuento, que se sitúa dentro de un tiempo ("érase una vez...") y un lugar convenidos e imaginarios, la leyenda se desarrolla habitualmente en un lugar y un tiempo precisos y reales; comparte con el mito la tarea de dar fundamento y explicación a una determinada cultura, y presenta a menudo criaturas cuya existencia no ha podido ser probada (la leyenda de las sirenas, por ejemplo).</a:t>
            </a:r>
            <a:endParaRPr lang="es-MX" sz="2800" b="1" dirty="0">
              <a:latin typeface="Bodoni MT"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Broadway" pitchFamily="82" charset="0"/>
              </a:rPr>
              <a:t>relato</a:t>
            </a:r>
            <a:endParaRPr lang="es-MX" dirty="0">
              <a:latin typeface="Broadway" pitchFamily="82" charset="0"/>
            </a:endParaRPr>
          </a:p>
        </p:txBody>
      </p:sp>
      <p:sp>
        <p:nvSpPr>
          <p:cNvPr id="3" name="2 Marcador de contenido"/>
          <p:cNvSpPr>
            <a:spLocks noGrp="1"/>
          </p:cNvSpPr>
          <p:nvPr>
            <p:ph idx="1"/>
          </p:nvPr>
        </p:nvSpPr>
        <p:spPr>
          <a:xfrm>
            <a:off x="304800" y="1554162"/>
            <a:ext cx="8686800" cy="4946672"/>
          </a:xfrm>
        </p:spPr>
        <p:txBody>
          <a:bodyPr>
            <a:normAutofit fontScale="92500" lnSpcReduction="20000"/>
          </a:bodyPr>
          <a:lstStyle/>
          <a:p>
            <a:pPr algn="just"/>
            <a:r>
              <a:rPr lang="es-ES" dirty="0" smtClean="0">
                <a:latin typeface="Blue Highway" pitchFamily="2" charset="0"/>
              </a:rPr>
              <a:t>El relato o también llamado cuento largo es una forma de narración cuya esencia consiste en contar una historia sin reflejarla en toda su extensión, compactándola y poniendo el énfasis en determinados momentos, que suelen ser decisivos para el desarrollo de la misma, dejando a la imaginación del lector la tarea de componer los detalles que podrían ser considerados "superfluos" y que, junto a los hechos narrados en el relato, compondrían un cuadro mayor.</a:t>
            </a:r>
          </a:p>
          <a:p>
            <a:pPr algn="just"/>
            <a:r>
              <a:rPr lang="es-ES" dirty="0" smtClean="0">
                <a:latin typeface="Blue Highway" pitchFamily="2" charset="0"/>
              </a:rPr>
              <a:t>Los hechos narrados en el relato pueden ser de ficción (cuento, epopeya, etc.) o de no-ficción (noticias). El relato es una estructura discursiva, caracterizada por la heterogeneidad narrativa, y en el cuerpo de un mismo relato pueden aparecer diferentes tipos de discurso.</a:t>
            </a:r>
            <a:endParaRPr lang="es-MX" dirty="0">
              <a:latin typeface="Blue Highway" pitchFamily="2"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571480"/>
            <a:ext cx="8686800" cy="5508645"/>
          </a:xfrm>
        </p:spPr>
        <p:txBody>
          <a:bodyPr>
            <a:normAutofit fontScale="92500"/>
          </a:bodyPr>
          <a:lstStyle/>
          <a:p>
            <a:pPr algn="just"/>
            <a:r>
              <a:rPr lang="es-ES" dirty="0" smtClean="0">
                <a:latin typeface="Matura MT Script Capitals" pitchFamily="66" charset="0"/>
              </a:rPr>
              <a:t>En general un relato es resultado de la inspiración inmediata, a diferencia del cuento en donde todos los indicios deben llevar indefectiblemente al nudo y luego al desenlace y por ende requiere un trabajo previo del autor.</a:t>
            </a:r>
          </a:p>
          <a:p>
            <a:pPr algn="just"/>
            <a:r>
              <a:rPr lang="es-ES" dirty="0" smtClean="0">
                <a:latin typeface="Matura MT Script Capitals" pitchFamily="66" charset="0"/>
              </a:rPr>
              <a:t>De todas maneras, el termino relato es en general poco preciso y la mayoría de los analistas y escritores no hacen ninguna diferencia entre ambos términos (cuento y relato).</a:t>
            </a:r>
          </a:p>
          <a:p>
            <a:pPr algn="just"/>
            <a:r>
              <a:rPr lang="es-ES" dirty="0" smtClean="0">
                <a:latin typeface="Matura MT Script Capitals" pitchFamily="66" charset="0"/>
              </a:rPr>
              <a:t>El relato, a diferencia del cuento, admite elementos de no ficción (un relato periodístico).</a:t>
            </a:r>
            <a:endParaRPr lang="es-MX" dirty="0">
              <a:latin typeface="Matura MT Script Capital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4400" dirty="0" smtClean="0">
                <a:latin typeface="Blue Highway" pitchFamily="2" charset="0"/>
              </a:rPr>
              <a:t>Clasificación del genero literario </a:t>
            </a:r>
            <a:endParaRPr lang="en-US" sz="4400" dirty="0">
              <a:latin typeface="Blue Highway" pitchFamily="2" charset="0"/>
            </a:endParaRPr>
          </a:p>
        </p:txBody>
      </p:sp>
      <p:sp>
        <p:nvSpPr>
          <p:cNvPr id="3" name="2 Marcador de contenido"/>
          <p:cNvSpPr>
            <a:spLocks noGrp="1"/>
          </p:cNvSpPr>
          <p:nvPr>
            <p:ph idx="1"/>
          </p:nvPr>
        </p:nvSpPr>
        <p:spPr>
          <a:xfrm>
            <a:off x="228600" y="1166018"/>
            <a:ext cx="8686800" cy="4525963"/>
          </a:xfrm>
        </p:spPr>
        <p:txBody>
          <a:bodyPr numCol="1">
            <a:normAutofit/>
          </a:bodyPr>
          <a:lstStyle/>
          <a:p>
            <a:pPr algn="just"/>
            <a:r>
              <a:rPr lang="es-ES" sz="2800" dirty="0" smtClean="0">
                <a:latin typeface="Bodoni MT" pitchFamily="18" charset="0"/>
                <a:cs typeface="Arial" pitchFamily="34" charset="0"/>
              </a:rPr>
              <a:t>La retórica clásica los ha clasificado en tres grupos importantes: lírico, épico y dramático. A éstos algunos suelen añadir el didáctico. Se inicia con Aristóteles, quien en su obra </a:t>
            </a:r>
            <a:r>
              <a:rPr lang="es-ES" sz="2800" i="1" dirty="0" smtClean="0">
                <a:latin typeface="Bodoni MT" pitchFamily="18" charset="0"/>
                <a:cs typeface="Arial" pitchFamily="34" charset="0"/>
              </a:rPr>
              <a:t>La Poética</a:t>
            </a:r>
            <a:r>
              <a:rPr lang="es-ES" sz="2800" dirty="0" smtClean="0">
                <a:latin typeface="Bodoni MT" pitchFamily="18" charset="0"/>
                <a:cs typeface="Arial" pitchFamily="34" charset="0"/>
              </a:rPr>
              <a:t> habla sobre tres de los géneros anteriores. </a:t>
            </a:r>
            <a:r>
              <a:rPr lang="es-ES" sz="2800" dirty="0" smtClean="0">
                <a:latin typeface="Bodoni MT" pitchFamily="18" charset="0"/>
              </a:rPr>
              <a:t>Cualquiera de estos géneros puede expresarse en verso o en prosa.</a:t>
            </a:r>
            <a:endParaRPr lang="en-US" sz="2800" dirty="0" smtClean="0">
              <a:latin typeface="Bodoni MT" pitchFamily="18" charset="0"/>
              <a:cs typeface="Arial" pitchFamily="34" charset="0"/>
            </a:endParaRPr>
          </a:p>
        </p:txBody>
      </p:sp>
      <p:pic>
        <p:nvPicPr>
          <p:cNvPr id="3075" name="Picture 3"/>
          <p:cNvPicPr>
            <a:picLocks noChangeAspect="1" noChangeArrowheads="1"/>
          </p:cNvPicPr>
          <p:nvPr/>
        </p:nvPicPr>
        <p:blipFill>
          <a:blip r:embed="rId2" cstate="print"/>
          <a:srcRect t="2029" b="8672"/>
          <a:stretch>
            <a:fillRect/>
          </a:stretch>
        </p:blipFill>
        <p:spPr bwMode="auto">
          <a:xfrm>
            <a:off x="2714612" y="3786190"/>
            <a:ext cx="3786214" cy="2922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Goudy Stout" pitchFamily="18" charset="0"/>
              </a:rPr>
              <a:t>novela</a:t>
            </a:r>
            <a:endParaRPr lang="es-MX" dirty="0">
              <a:latin typeface="Goudy Stout" pitchFamily="18" charset="0"/>
            </a:endParaRPr>
          </a:p>
        </p:txBody>
      </p:sp>
      <p:sp>
        <p:nvSpPr>
          <p:cNvPr id="3" name="2 Marcador de contenido"/>
          <p:cNvSpPr>
            <a:spLocks noGrp="1"/>
          </p:cNvSpPr>
          <p:nvPr>
            <p:ph idx="1"/>
          </p:nvPr>
        </p:nvSpPr>
        <p:spPr>
          <a:xfrm>
            <a:off x="304800" y="1554162"/>
            <a:ext cx="8686800" cy="4946672"/>
          </a:xfrm>
        </p:spPr>
        <p:txBody>
          <a:bodyPr>
            <a:normAutofit fontScale="92500" lnSpcReduction="20000"/>
          </a:bodyPr>
          <a:lstStyle/>
          <a:p>
            <a:pPr algn="just"/>
            <a:r>
              <a:rPr lang="es-ES" dirty="0" smtClean="0">
                <a:latin typeface="Broadway" pitchFamily="82" charset="0"/>
              </a:rPr>
              <a:t>Es una obra literaria en prosa en la que se narra una acción fingida en todo o en parte, y cuyo fin es causar placer estético a los lectores con la descripción o pintura de sucesos o en lances interesantes, de caracteres, de pasiones y de costumbres.</a:t>
            </a:r>
          </a:p>
          <a:p>
            <a:pPr algn="just"/>
            <a:r>
              <a:rPr lang="es-ES" dirty="0" smtClean="0">
                <a:latin typeface="Broadway" pitchFamily="82" charset="0"/>
              </a:rPr>
              <a:t>La novela es el reino de la libertad de contenido y de forma.</a:t>
            </a:r>
          </a:p>
          <a:p>
            <a:pPr algn="just"/>
            <a:r>
              <a:rPr lang="es-ES" dirty="0" smtClean="0">
                <a:latin typeface="Broadway" pitchFamily="82" charset="0"/>
              </a:rPr>
              <a:t>Un ejemplo de una novela muy reconocida es: </a:t>
            </a:r>
            <a:r>
              <a:rPr lang="es-ES" i="1" dirty="0" smtClean="0">
                <a:latin typeface="Broadway" pitchFamily="82" charset="0"/>
              </a:rPr>
              <a:t>El Ingenioso Hidalgo Don Quijote de La Mancha.</a:t>
            </a:r>
            <a:endParaRPr lang="es-MX" i="1" dirty="0">
              <a:latin typeface="Broadway" pitchFamily="82"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214282" y="214290"/>
            <a:ext cx="4214842" cy="6453977"/>
          </a:xfrm>
          <a:prstGeom prst="rect">
            <a:avLst/>
          </a:prstGeom>
          <a:noFill/>
          <a:ln w="9525">
            <a:noFill/>
            <a:miter lim="800000"/>
            <a:headEnd/>
            <a:tailEnd/>
          </a:ln>
        </p:spPr>
      </p:pic>
      <p:sp>
        <p:nvSpPr>
          <p:cNvPr id="3" name="2 CuadroTexto"/>
          <p:cNvSpPr txBox="1"/>
          <p:nvPr/>
        </p:nvSpPr>
        <p:spPr>
          <a:xfrm>
            <a:off x="4572000" y="2857496"/>
            <a:ext cx="3714776" cy="923330"/>
          </a:xfrm>
          <a:prstGeom prst="rect">
            <a:avLst/>
          </a:prstGeom>
          <a:noFill/>
        </p:spPr>
        <p:txBody>
          <a:bodyPr wrap="square" rtlCol="0">
            <a:spAutoFit/>
          </a:bodyPr>
          <a:lstStyle/>
          <a:p>
            <a:pPr algn="ctr"/>
            <a:r>
              <a:rPr lang="es-ES" dirty="0" smtClean="0">
                <a:latin typeface="Papyrus" pitchFamily="66" charset="0"/>
              </a:rPr>
              <a:t>Portada de la 4.ª edición del Quijote (1605), posiblemente la primera novela moderna.</a:t>
            </a:r>
            <a:endParaRPr lang="es-MX" dirty="0">
              <a:latin typeface="Papyrus" pitchFamily="66"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latin typeface="Freestyle Script" pitchFamily="66" charset="0"/>
              </a:rPr>
              <a:t>Características de la novela</a:t>
            </a:r>
            <a:endParaRPr lang="es-MX" b="1" dirty="0">
              <a:latin typeface="Freestyle Script" pitchFamily="66" charset="0"/>
            </a:endParaRPr>
          </a:p>
        </p:txBody>
      </p:sp>
      <p:sp>
        <p:nvSpPr>
          <p:cNvPr id="3" name="2 Marcador de contenido"/>
          <p:cNvSpPr>
            <a:spLocks noGrp="1"/>
          </p:cNvSpPr>
          <p:nvPr>
            <p:ph idx="1"/>
          </p:nvPr>
        </p:nvSpPr>
        <p:spPr/>
        <p:txBody>
          <a:bodyPr>
            <a:normAutofit fontScale="85000" lnSpcReduction="20000"/>
          </a:bodyPr>
          <a:lstStyle/>
          <a:p>
            <a:pPr algn="just"/>
            <a:r>
              <a:rPr lang="es-ES" dirty="0" smtClean="0">
                <a:latin typeface="Footlight MT Light" pitchFamily="18" charset="0"/>
              </a:rPr>
              <a:t>Una narrativa extensa: las novelas tienen, generalmente, entre 60.000 y 200.000 palabras, o de 300 a 1.300 páginas.</a:t>
            </a:r>
          </a:p>
          <a:p>
            <a:pPr algn="just"/>
            <a:r>
              <a:rPr lang="es-ES" dirty="0" smtClean="0">
                <a:latin typeface="Footlight MT Light" pitchFamily="18" charset="0"/>
              </a:rPr>
              <a:t>Una diferencia entre novela y cuento: el relato aparece como una trama más complicada o intensa, con mayor número de personajes que además están más sólidamente trazados, ambientes descritos pormenorizadamente, etcétera.</a:t>
            </a:r>
          </a:p>
          <a:p>
            <a:pPr algn="just"/>
            <a:r>
              <a:rPr lang="es-ES" dirty="0" smtClean="0">
                <a:latin typeface="Footlight MT Light" pitchFamily="18" charset="0"/>
              </a:rPr>
              <a:t>Es de ficción, lo que la diferencia de otros géneros en prosa como la historia o el ensayo.</a:t>
            </a:r>
          </a:p>
          <a:p>
            <a:pPr algn="just"/>
            <a:r>
              <a:rPr lang="es-ES" dirty="0" smtClean="0">
                <a:latin typeface="Footlight MT Light" pitchFamily="18" charset="0"/>
              </a:rPr>
              <a:t>En prosa, lo que la separa de los relatos ficticios extensos en forma rimada.</a:t>
            </a:r>
            <a:endParaRPr lang="es-MX" dirty="0">
              <a:latin typeface="Footlight MT Light"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4000" dirty="0" smtClean="0">
                <a:latin typeface="Curlz MT" pitchFamily="82" charset="0"/>
              </a:rPr>
              <a:t>romance</a:t>
            </a:r>
            <a:endParaRPr lang="es-MX" sz="4000" dirty="0">
              <a:latin typeface="Curlz MT" pitchFamily="82" charset="0"/>
            </a:endParaRPr>
          </a:p>
        </p:txBody>
      </p:sp>
      <p:sp>
        <p:nvSpPr>
          <p:cNvPr id="3" name="2 Marcador de contenido"/>
          <p:cNvSpPr>
            <a:spLocks noGrp="1"/>
          </p:cNvSpPr>
          <p:nvPr>
            <p:ph idx="1"/>
          </p:nvPr>
        </p:nvSpPr>
        <p:spPr>
          <a:xfrm>
            <a:off x="304800" y="1554162"/>
            <a:ext cx="8686800" cy="5303838"/>
          </a:xfrm>
        </p:spPr>
        <p:txBody>
          <a:bodyPr>
            <a:normAutofit fontScale="92500" lnSpcReduction="10000"/>
          </a:bodyPr>
          <a:lstStyle/>
          <a:p>
            <a:pPr algn="just"/>
            <a:r>
              <a:rPr lang="es-ES" dirty="0" smtClean="0">
                <a:latin typeface="Blackadder ITC" pitchFamily="82" charset="0"/>
              </a:rPr>
              <a:t>Es un relato extenso de ficción, normalmente en prosa, que se diferencia de la novela porque presenta un mundo imaginario en el que los personajes y situaciones pertenecen a la esfera de lo maravilloso y lo insólito.</a:t>
            </a:r>
          </a:p>
          <a:p>
            <a:pPr algn="just"/>
            <a:r>
              <a:rPr lang="es-ES" dirty="0" smtClean="0">
                <a:latin typeface="Blackadder ITC" pitchFamily="82" charset="0"/>
              </a:rPr>
              <a:t>En francés e inglés, su origen está en ciertas obras en verso de la literatura francesa que llevaron el título de "</a:t>
            </a:r>
            <a:r>
              <a:rPr lang="es-ES" i="1" dirty="0" smtClean="0">
                <a:latin typeface="Blackadder ITC" pitchFamily="82" charset="0"/>
              </a:rPr>
              <a:t>roman</a:t>
            </a:r>
            <a:r>
              <a:rPr lang="es-ES" dirty="0" smtClean="0">
                <a:latin typeface="Blackadder ITC" pitchFamily="82" charset="0"/>
              </a:rPr>
              <a:t>", como el </a:t>
            </a:r>
            <a:r>
              <a:rPr lang="es-ES" i="1" dirty="0" smtClean="0">
                <a:latin typeface="Blackadder ITC" pitchFamily="82" charset="0"/>
              </a:rPr>
              <a:t>Roman de la Rose</a:t>
            </a:r>
            <a:r>
              <a:rPr lang="es-ES" dirty="0" smtClean="0">
                <a:latin typeface="Blackadder ITC" pitchFamily="82" charset="0"/>
              </a:rPr>
              <a:t> o el </a:t>
            </a:r>
            <a:r>
              <a:rPr lang="es-ES" i="1" dirty="0" smtClean="0">
                <a:latin typeface="Blackadder ITC" pitchFamily="82" charset="0"/>
              </a:rPr>
              <a:t>Roman de Troie</a:t>
            </a:r>
            <a:r>
              <a:rPr lang="es-ES" dirty="0" smtClean="0">
                <a:latin typeface="Blackadder ITC" pitchFamily="82" charset="0"/>
              </a:rPr>
              <a:t>, pero luego se extendió su uso a obras en prosa, generalmente de tema caballeresco.</a:t>
            </a:r>
          </a:p>
          <a:p>
            <a:pPr algn="just"/>
            <a:r>
              <a:rPr lang="es-ES" dirty="0" smtClean="0">
                <a:latin typeface="Blackadder ITC" pitchFamily="82" charset="0"/>
              </a:rPr>
              <a:t>Designa el tipo de narraciones denominadas en inglés </a:t>
            </a:r>
            <a:r>
              <a:rPr lang="es-ES" i="1" dirty="0" smtClean="0">
                <a:latin typeface="Blackadder ITC" pitchFamily="82" charset="0"/>
              </a:rPr>
              <a:t>romances</a:t>
            </a:r>
            <a:r>
              <a:rPr lang="es-ES" dirty="0" smtClean="0">
                <a:latin typeface="Blackadder ITC" pitchFamily="82" charset="0"/>
              </a:rPr>
              <a:t>, especialmente los géneros siguientes, desarrollados en la Edad Media y el Renacimiento: libro de caballerías, novela sentimental, novela pastoril y novela bizantina.</a:t>
            </a:r>
            <a:endParaRPr lang="es-MX" dirty="0">
              <a:latin typeface="Blackadder ITC" pitchFamily="82"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214414" y="571480"/>
            <a:ext cx="6742560" cy="5029950"/>
          </a:xfrm>
          <a:prstGeom prst="rect">
            <a:avLst/>
          </a:prstGeom>
          <a:noFill/>
          <a:ln w="9525">
            <a:noFill/>
            <a:miter lim="800000"/>
            <a:headEnd/>
            <a:tailEnd/>
          </a:ln>
        </p:spPr>
      </p:pic>
      <p:sp>
        <p:nvSpPr>
          <p:cNvPr id="3" name="2 CuadroTexto"/>
          <p:cNvSpPr txBox="1"/>
          <p:nvPr/>
        </p:nvSpPr>
        <p:spPr>
          <a:xfrm>
            <a:off x="1214414" y="5786454"/>
            <a:ext cx="6715172" cy="646331"/>
          </a:xfrm>
          <a:prstGeom prst="rect">
            <a:avLst/>
          </a:prstGeom>
          <a:noFill/>
        </p:spPr>
        <p:txBody>
          <a:bodyPr wrap="square" rtlCol="0">
            <a:spAutoFit/>
          </a:bodyPr>
          <a:lstStyle/>
          <a:p>
            <a:pPr algn="ctr"/>
            <a:r>
              <a:rPr lang="es-MX" dirty="0" smtClean="0">
                <a:latin typeface="Papyrus" pitchFamily="66" charset="0"/>
              </a:rPr>
              <a:t>Un ejemplo de un libro de genero romance es el de </a:t>
            </a:r>
            <a:r>
              <a:rPr lang="es-MX" i="1" dirty="0" smtClean="0">
                <a:latin typeface="Papyrus" pitchFamily="66" charset="0"/>
              </a:rPr>
              <a:t>Cien Años de Soledad</a:t>
            </a:r>
            <a:r>
              <a:rPr lang="es-MX" dirty="0" smtClean="0">
                <a:latin typeface="Papyrus" pitchFamily="66" charset="0"/>
              </a:rPr>
              <a:t>, de Gabriel García Márquez. </a:t>
            </a:r>
            <a:endParaRPr lang="es-MX" dirty="0">
              <a:latin typeface="Papyrus" pitchFamily="66"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Brush Script MT" pitchFamily="66" charset="0"/>
              </a:rPr>
              <a:t>Tipos de romance</a:t>
            </a:r>
            <a:endParaRPr lang="es-MX" dirty="0">
              <a:latin typeface="Brush Script MT" pitchFamily="66" charset="0"/>
            </a:endParaRPr>
          </a:p>
        </p:txBody>
      </p:sp>
      <p:sp>
        <p:nvSpPr>
          <p:cNvPr id="3" name="2 Marcador de contenido"/>
          <p:cNvSpPr>
            <a:spLocks noGrp="1"/>
          </p:cNvSpPr>
          <p:nvPr>
            <p:ph idx="1"/>
          </p:nvPr>
        </p:nvSpPr>
        <p:spPr>
          <a:xfrm>
            <a:off x="304800" y="1554162"/>
            <a:ext cx="8686800" cy="5089548"/>
          </a:xfrm>
        </p:spPr>
        <p:txBody>
          <a:bodyPr>
            <a:normAutofit lnSpcReduction="10000"/>
          </a:bodyPr>
          <a:lstStyle/>
          <a:p>
            <a:r>
              <a:rPr lang="en-US" b="1" dirty="0" smtClean="0">
                <a:latin typeface="CountryBlueprint" pitchFamily="2" charset="2"/>
              </a:rPr>
              <a:t>Romances de materia </a:t>
            </a:r>
            <a:r>
              <a:rPr lang="en-US" b="1" u="sng" dirty="0" smtClean="0">
                <a:latin typeface="CountryBlueprint" pitchFamily="2" charset="2"/>
              </a:rPr>
              <a:t>historiográfica</a:t>
            </a:r>
            <a:r>
              <a:rPr lang="en-US" b="1" dirty="0" smtClean="0">
                <a:latin typeface="CountryBlueprint" pitchFamily="2" charset="2"/>
              </a:rPr>
              <a:t>.</a:t>
            </a:r>
          </a:p>
          <a:p>
            <a:r>
              <a:rPr lang="en-US" b="1" dirty="0" smtClean="0">
                <a:latin typeface="CountryBlueprint" pitchFamily="2" charset="2"/>
              </a:rPr>
              <a:t>Romances de materia </a:t>
            </a:r>
            <a:r>
              <a:rPr lang="en-US" b="1" u="sng" dirty="0" smtClean="0">
                <a:latin typeface="CountryBlueprint" pitchFamily="2" charset="2"/>
              </a:rPr>
              <a:t>caballeresca</a:t>
            </a:r>
            <a:r>
              <a:rPr lang="en-US" b="1" dirty="0" smtClean="0">
                <a:latin typeface="CountryBlueprint" pitchFamily="2" charset="2"/>
              </a:rPr>
              <a:t>.</a:t>
            </a:r>
          </a:p>
          <a:p>
            <a:r>
              <a:rPr lang="en-US" b="1" dirty="0" smtClean="0">
                <a:latin typeface="CountryBlueprint" pitchFamily="2" charset="2"/>
              </a:rPr>
              <a:t>Romances de materia </a:t>
            </a:r>
            <a:r>
              <a:rPr lang="en-US" b="1" u="sng" dirty="0" smtClean="0">
                <a:latin typeface="CountryBlueprint" pitchFamily="2" charset="2"/>
              </a:rPr>
              <a:t>literaria</a:t>
            </a:r>
            <a:r>
              <a:rPr lang="en-US" b="1" dirty="0" smtClean="0">
                <a:latin typeface="CountryBlueprint" pitchFamily="2" charset="2"/>
              </a:rPr>
              <a:t>.</a:t>
            </a:r>
          </a:p>
          <a:p>
            <a:r>
              <a:rPr lang="en-US" b="1" dirty="0" smtClean="0">
                <a:latin typeface="CountryBlueprint" pitchFamily="2" charset="2"/>
              </a:rPr>
              <a:t>Romances de materia </a:t>
            </a:r>
            <a:r>
              <a:rPr lang="en-US" b="1" u="sng" dirty="0" smtClean="0">
                <a:latin typeface="CountryBlueprint" pitchFamily="2" charset="2"/>
              </a:rPr>
              <a:t>sentimental</a:t>
            </a:r>
            <a:r>
              <a:rPr lang="en-US" b="1" dirty="0" smtClean="0">
                <a:latin typeface="CountryBlueprint" pitchFamily="2" charset="2"/>
              </a:rPr>
              <a:t>.</a:t>
            </a:r>
          </a:p>
          <a:p>
            <a:pPr>
              <a:buNone/>
            </a:pPr>
            <a:r>
              <a:rPr lang="es-ES" b="1" dirty="0" smtClean="0">
                <a:latin typeface="CountryBlueprint" pitchFamily="2" charset="2"/>
              </a:rPr>
              <a:t>Todos estos </a:t>
            </a:r>
            <a:r>
              <a:rPr lang="es-ES" b="1" i="1" dirty="0" smtClean="0">
                <a:latin typeface="CountryBlueprint" pitchFamily="2" charset="2"/>
              </a:rPr>
              <a:t>romances</a:t>
            </a:r>
            <a:r>
              <a:rPr lang="es-ES" b="1" dirty="0" smtClean="0">
                <a:latin typeface="CountryBlueprint" pitchFamily="2" charset="2"/>
              </a:rPr>
              <a:t> tienen en común su carácter idealista, en contraposición con el realismo que caracterizaría a la novela propiamente dicha.</a:t>
            </a:r>
          </a:p>
          <a:p>
            <a:pPr>
              <a:buNone/>
            </a:pPr>
            <a:r>
              <a:rPr lang="es-ES" b="1" dirty="0" smtClean="0">
                <a:latin typeface="CountryBlueprint" pitchFamily="2" charset="2"/>
              </a:rPr>
              <a:t>La trama estándar de un romance temprano consiste en una serie de aventuras.</a:t>
            </a:r>
            <a:endParaRPr lang="en-US" b="1" dirty="0" smtClean="0">
              <a:latin typeface="CountryBlueprint" pitchFamily="2" charset="2"/>
            </a:endParaRPr>
          </a:p>
          <a:p>
            <a:endParaRPr lang="es-MX"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285728"/>
            <a:ext cx="8458200" cy="1222375"/>
          </a:xfrm>
        </p:spPr>
        <p:txBody>
          <a:bodyPr>
            <a:noAutofit/>
          </a:bodyPr>
          <a:lstStyle/>
          <a:p>
            <a:pPr algn="ctr"/>
            <a:r>
              <a:rPr lang="es-MX" sz="4000" dirty="0" smtClean="0">
                <a:latin typeface="Copperplate Gothic Light" pitchFamily="34" charset="0"/>
              </a:rPr>
              <a:t>Termino de los subgéneros del género épico</a:t>
            </a:r>
          </a:p>
        </p:txBody>
      </p:sp>
      <p:pic>
        <p:nvPicPr>
          <p:cNvPr id="1026" name="Picture 2"/>
          <p:cNvPicPr>
            <a:picLocks noChangeAspect="1" noChangeArrowheads="1"/>
          </p:cNvPicPr>
          <p:nvPr/>
        </p:nvPicPr>
        <p:blipFill>
          <a:blip r:embed="rId2" cstate="print"/>
          <a:srcRect/>
          <a:stretch>
            <a:fillRect/>
          </a:stretch>
        </p:blipFill>
        <p:spPr bwMode="auto">
          <a:xfrm>
            <a:off x="2735033" y="2285992"/>
            <a:ext cx="3673935" cy="4429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Engravers MT" pitchFamily="18" charset="0"/>
              </a:rPr>
              <a:t>drama</a:t>
            </a:r>
            <a:endParaRPr lang="es-MX" dirty="0">
              <a:latin typeface="Engravers MT" pitchFamily="18" charset="0"/>
            </a:endParaRPr>
          </a:p>
        </p:txBody>
      </p:sp>
      <p:sp>
        <p:nvSpPr>
          <p:cNvPr id="3" name="2 Marcador de contenido"/>
          <p:cNvSpPr>
            <a:spLocks noGrp="1"/>
          </p:cNvSpPr>
          <p:nvPr>
            <p:ph idx="1"/>
          </p:nvPr>
        </p:nvSpPr>
        <p:spPr>
          <a:xfrm>
            <a:off x="285720" y="1285860"/>
            <a:ext cx="8686800" cy="4525963"/>
          </a:xfrm>
        </p:spPr>
        <p:txBody>
          <a:bodyPr/>
          <a:lstStyle/>
          <a:p>
            <a:r>
              <a:rPr lang="es-ES" b="1" dirty="0" smtClean="0">
                <a:latin typeface="Papyrus" pitchFamily="66" charset="0"/>
              </a:rPr>
              <a:t>Suele llamarse "</a:t>
            </a:r>
            <a:r>
              <a:rPr lang="es-ES" b="1" i="1" dirty="0" smtClean="0">
                <a:latin typeface="Papyrus" pitchFamily="66" charset="0"/>
              </a:rPr>
              <a:t>drama</a:t>
            </a:r>
            <a:r>
              <a:rPr lang="es-ES" b="1" dirty="0" smtClean="0">
                <a:latin typeface="Papyrus" pitchFamily="66" charset="0"/>
              </a:rPr>
              <a:t>" únicamente al que incluye elementos , especialmente cuando tiene el llamado "final trágico", pero el término abarca también las obras cómicas.</a:t>
            </a:r>
          </a:p>
          <a:p>
            <a:r>
              <a:rPr lang="es-ES" b="1" dirty="0" smtClean="0">
                <a:latin typeface="Papyrus" pitchFamily="66" charset="0"/>
              </a:rPr>
              <a:t>El drama se dividió desde sus inicios en la Grecia Antigua (donde se considera que el teatro tiene su nacimiento occidental) en </a:t>
            </a:r>
            <a:r>
              <a:rPr lang="es-ES" b="1" i="1" dirty="0" smtClean="0">
                <a:latin typeface="Papyrus" pitchFamily="66" charset="0"/>
              </a:rPr>
              <a:t>Tragedia</a:t>
            </a:r>
            <a:r>
              <a:rPr lang="es-ES" b="1" dirty="0" smtClean="0">
                <a:latin typeface="Papyrus" pitchFamily="66" charset="0"/>
              </a:rPr>
              <a:t> y </a:t>
            </a:r>
            <a:r>
              <a:rPr lang="es-ES" b="1" i="1" dirty="0" smtClean="0">
                <a:latin typeface="Papyrus" pitchFamily="66" charset="0"/>
              </a:rPr>
              <a:t>Comedia</a:t>
            </a:r>
            <a:r>
              <a:rPr lang="es-ES" dirty="0" smtClean="0">
                <a:latin typeface="Papyrus" pitchFamily="66" charset="0"/>
              </a:rPr>
              <a:t>.</a:t>
            </a:r>
            <a:endParaRPr lang="es-MX" dirty="0">
              <a:latin typeface="Papyrus" pitchFamily="66" charset="0"/>
            </a:endParaRPr>
          </a:p>
        </p:txBody>
      </p:sp>
      <p:pic>
        <p:nvPicPr>
          <p:cNvPr id="2050" name="Picture 2"/>
          <p:cNvPicPr>
            <a:picLocks noChangeAspect="1" noChangeArrowheads="1"/>
          </p:cNvPicPr>
          <p:nvPr/>
        </p:nvPicPr>
        <p:blipFill>
          <a:blip r:embed="rId2" cstate="print"/>
          <a:srcRect/>
          <a:stretch>
            <a:fillRect/>
          </a:stretch>
        </p:blipFill>
        <p:spPr bwMode="auto">
          <a:xfrm>
            <a:off x="4714876" y="4929198"/>
            <a:ext cx="1643074" cy="1643074"/>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18421" t="4605" r="25329" b="10526"/>
          <a:stretch>
            <a:fillRect/>
          </a:stretch>
        </p:blipFill>
        <p:spPr bwMode="auto">
          <a:xfrm>
            <a:off x="6715140" y="4929198"/>
            <a:ext cx="2166399" cy="163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304800" y="1554162"/>
            <a:ext cx="8686800" cy="4946672"/>
          </a:xfrm>
        </p:spPr>
        <p:txBody>
          <a:bodyPr>
            <a:normAutofit fontScale="92500" lnSpcReduction="20000"/>
          </a:bodyPr>
          <a:lstStyle/>
          <a:p>
            <a:r>
              <a:rPr lang="es-ES" b="1" dirty="0" smtClean="0">
                <a:latin typeface="Imprint MT Shadow" pitchFamily="82" charset="0"/>
              </a:rPr>
              <a:t>Posteriormente, el drama se divide en géneros realistas y géneros simbólicos; entre los primeros quedaron inscriptos la tragedia y la comedia ya existentes y, entre los segundos, el melodrama, la farsa y la tragicomedia, reconocidos como tales desde el Renacimiento.</a:t>
            </a:r>
          </a:p>
          <a:p>
            <a:endParaRPr lang="es-ES" b="1" dirty="0" smtClean="0">
              <a:latin typeface="Imprint MT Shadow" pitchFamily="82" charset="0"/>
            </a:endParaRPr>
          </a:p>
          <a:p>
            <a:r>
              <a:rPr lang="es-ES" b="1" dirty="0" smtClean="0">
                <a:latin typeface="Imprint MT Shadow" pitchFamily="82" charset="0"/>
              </a:rPr>
              <a:t>El género realístico de forma general es el género literario que se caracteriza porque el lenguaje quiere presentar hechos de forma real y utilizando un diálogo y para eso su lenguaje utiliza una función apelativa.</a:t>
            </a:r>
            <a:endParaRPr lang="es-MX" b="1" dirty="0">
              <a:latin typeface="Imprint MT Shadow" pitchFamily="82"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latin typeface="Castellar" pitchFamily="18" charset="0"/>
              </a:rPr>
              <a:t>tragedia</a:t>
            </a:r>
            <a:endParaRPr lang="es-MX" b="1" dirty="0">
              <a:latin typeface="Castellar" pitchFamily="18" charset="0"/>
            </a:endParaRPr>
          </a:p>
        </p:txBody>
      </p:sp>
      <p:sp>
        <p:nvSpPr>
          <p:cNvPr id="3" name="2 Marcador de contenido"/>
          <p:cNvSpPr>
            <a:spLocks noGrp="1"/>
          </p:cNvSpPr>
          <p:nvPr>
            <p:ph idx="1"/>
          </p:nvPr>
        </p:nvSpPr>
        <p:spPr>
          <a:xfrm>
            <a:off x="285720" y="1285860"/>
            <a:ext cx="8686800" cy="5303838"/>
          </a:xfrm>
        </p:spPr>
        <p:txBody>
          <a:bodyPr>
            <a:noAutofit/>
          </a:bodyPr>
          <a:lstStyle/>
          <a:p>
            <a:r>
              <a:rPr lang="es-ES" sz="2300" b="1" dirty="0" smtClean="0">
                <a:latin typeface="Imprint MT Shadow" pitchFamily="82" charset="0"/>
              </a:rPr>
              <a:t>La tragedia es una forma dramática cuyos personajes protagónicos se ven enfrentados de manera misteriosa, inexpugnable e inevitable contra el destino o los dioses, moviéndose casi siempre hacia un desenlace fatal por una fuerza ciega, la fatalidad, el sino, el hado o </a:t>
            </a:r>
            <a:r>
              <a:rPr lang="es-ES" sz="2300" b="1" i="1" dirty="0" smtClean="0">
                <a:latin typeface="Imprint MT Shadow" pitchFamily="82" charset="0"/>
              </a:rPr>
              <a:t>fatum</a:t>
            </a:r>
            <a:r>
              <a:rPr lang="es-ES" sz="2300" b="1" dirty="0" smtClean="0">
                <a:latin typeface="Imprint MT Shadow" pitchFamily="82" charset="0"/>
              </a:rPr>
              <a:t>, anunciado siempre por diversos oráculos.</a:t>
            </a:r>
          </a:p>
          <a:p>
            <a:r>
              <a:rPr lang="es-ES" sz="2300" b="1" dirty="0" smtClean="0">
                <a:latin typeface="Imprint MT Shadow" pitchFamily="82" charset="0"/>
              </a:rPr>
              <a:t>Las tragedias acaban generalmente en la muerte o en la destrucción física, social, intelectual o moral del personaje principal, quien es sacrificado así a esa fuerza que se le impone, y contra la cual se rebela con orgullo insolente o </a:t>
            </a:r>
            <a:r>
              <a:rPr lang="es-ES" sz="2300" b="1" i="1" dirty="0" smtClean="0">
                <a:latin typeface="Imprint MT Shadow" pitchFamily="82" charset="0"/>
              </a:rPr>
              <a:t>hybris (</a:t>
            </a:r>
            <a:r>
              <a:rPr lang="en-US" sz="2300" b="1" dirty="0" smtClean="0">
                <a:latin typeface="Imprint MT Shadow" pitchFamily="82" charset="0"/>
              </a:rPr>
              <a:t>desmesura, </a:t>
            </a:r>
            <a:r>
              <a:rPr lang="es-ES" sz="2300" b="1" dirty="0" smtClean="0">
                <a:latin typeface="Imprint MT Shadow" pitchFamily="82" charset="0"/>
              </a:rPr>
              <a:t>un orgullo o confianza en uno mismo exagerados).</a:t>
            </a:r>
          </a:p>
          <a:p>
            <a:r>
              <a:rPr lang="es-ES" sz="2300" b="1" dirty="0" smtClean="0">
                <a:latin typeface="Imprint MT Shadow" pitchFamily="82" charset="0"/>
              </a:rPr>
              <a:t>También existen las tragedias de sublimación, en las que el personaje principal es mostrado como un héroe que desafía las adversidades con la fuerza de sus virtudes, ganándose de esta manera la admiración del espectador, como es el caso de </a:t>
            </a:r>
            <a:r>
              <a:rPr lang="es-ES" sz="2300" b="1" i="1" dirty="0" smtClean="0">
                <a:latin typeface="Imprint MT Shadow" pitchFamily="82" charset="0"/>
              </a:rPr>
              <a:t>Antígona de Sófocles.</a:t>
            </a:r>
            <a:endParaRPr lang="es-MX" sz="2300" b="1" i="1" dirty="0" smtClean="0">
              <a:latin typeface="Imprint MT Shadow" pitchFamily="8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4800" dirty="0" smtClean="0">
                <a:latin typeface="Colonna MT" pitchFamily="82" charset="0"/>
              </a:rPr>
              <a:t>Genero lírico </a:t>
            </a:r>
            <a:endParaRPr lang="en-US" sz="4800" dirty="0">
              <a:latin typeface="Colonna MT" pitchFamily="82" charset="0"/>
            </a:endParaRPr>
          </a:p>
        </p:txBody>
      </p:sp>
      <p:sp>
        <p:nvSpPr>
          <p:cNvPr id="3" name="2 Marcador de contenido"/>
          <p:cNvSpPr>
            <a:spLocks noGrp="1"/>
          </p:cNvSpPr>
          <p:nvPr>
            <p:ph idx="1"/>
          </p:nvPr>
        </p:nvSpPr>
        <p:spPr/>
        <p:txBody>
          <a:bodyPr/>
          <a:lstStyle/>
          <a:p>
            <a:pPr algn="just"/>
            <a:r>
              <a:rPr lang="es-ES" dirty="0" smtClean="0">
                <a:latin typeface="Gill Sans MT Condensed" pitchFamily="34" charset="0"/>
              </a:rPr>
              <a:t>Es un género literario en el que el autor quiere expresar todos sus sentimientos y emociones respecto a un ente u objeto de inspiración. La lírica parece ser la forma más antigua de la poesía. La hallamos en los </a:t>
            </a:r>
            <a:r>
              <a:rPr lang="es-ES" i="1" dirty="0" smtClean="0">
                <a:latin typeface="Gill Sans MT Condensed" pitchFamily="34" charset="0"/>
              </a:rPr>
              <a:t>Cánticos de Moisés</a:t>
            </a:r>
            <a:r>
              <a:rPr lang="es-ES" dirty="0" smtClean="0">
                <a:latin typeface="Gill Sans MT Condensed" pitchFamily="34" charset="0"/>
              </a:rPr>
              <a:t> y en los </a:t>
            </a:r>
            <a:r>
              <a:rPr lang="es-ES" i="1" dirty="0" smtClean="0">
                <a:latin typeface="Gill Sans MT Condensed" pitchFamily="34" charset="0"/>
              </a:rPr>
              <a:t>Salmos</a:t>
            </a:r>
            <a:r>
              <a:rPr lang="es-ES" dirty="0" smtClean="0">
                <a:latin typeface="Gill Sans MT Condensed" pitchFamily="34" charset="0"/>
              </a:rPr>
              <a:t> </a:t>
            </a:r>
            <a:r>
              <a:rPr lang="es-ES" i="1" dirty="0" smtClean="0">
                <a:latin typeface="Gill Sans MT Condensed" pitchFamily="34" charset="0"/>
              </a:rPr>
              <a:t>de David.</a:t>
            </a:r>
            <a:r>
              <a:rPr lang="es-ES" dirty="0" smtClean="0">
                <a:latin typeface="Gill Sans MT Condensed" pitchFamily="34" charset="0"/>
              </a:rPr>
              <a:t> En la Edad Media, inspiró los cantos de los </a:t>
            </a:r>
            <a:r>
              <a:rPr lang="es-ES" i="1" dirty="0" smtClean="0">
                <a:latin typeface="Gill Sans MT Condensed" pitchFamily="34" charset="0"/>
              </a:rPr>
              <a:t>bardos</a:t>
            </a:r>
            <a:r>
              <a:rPr lang="es-ES" dirty="0" smtClean="0">
                <a:latin typeface="Gill Sans MT Condensed" pitchFamily="34" charset="0"/>
              </a:rPr>
              <a:t> y </a:t>
            </a:r>
            <a:r>
              <a:rPr lang="es-ES" i="1" dirty="0" smtClean="0">
                <a:latin typeface="Gill Sans MT Condensed" pitchFamily="34" charset="0"/>
              </a:rPr>
              <a:t>trovadores</a:t>
            </a:r>
            <a:r>
              <a:rPr lang="es-ES" dirty="0" smtClean="0">
                <a:latin typeface="Gill Sans MT Condensed" pitchFamily="34" charset="0"/>
              </a:rPr>
              <a:t> y excepcionalmente el de algunos </a:t>
            </a:r>
            <a:r>
              <a:rPr lang="es-ES" i="1" dirty="0" smtClean="0">
                <a:latin typeface="Gill Sans MT Condensed" pitchFamily="34" charset="0"/>
              </a:rPr>
              <a:t>troveros</a:t>
            </a:r>
            <a:r>
              <a:rPr lang="es-ES" dirty="0" smtClean="0">
                <a:latin typeface="Gill Sans MT Condensed" pitchFamily="34" charset="0"/>
              </a:rPr>
              <a:t>.</a:t>
            </a:r>
            <a:endParaRPr lang="en-US" i="1" dirty="0">
              <a:latin typeface="Gill Sans MT Condensed" pitchFamily="34" charset="0"/>
            </a:endParaRPr>
          </a:p>
        </p:txBody>
      </p:sp>
      <p:pic>
        <p:nvPicPr>
          <p:cNvPr id="4098" name="Picture 2" descr="C:\Documents and Settings\Fernando\My Documents\My New Progect\Pictures\image847vv2.jpg"/>
          <p:cNvPicPr>
            <a:picLocks noChangeAspect="1" noChangeArrowheads="1"/>
          </p:cNvPicPr>
          <p:nvPr/>
        </p:nvPicPr>
        <p:blipFill>
          <a:blip r:embed="rId2" cstate="print"/>
          <a:srcRect l="9091" t="6061" r="9091" b="9090"/>
          <a:stretch>
            <a:fillRect/>
          </a:stretch>
        </p:blipFill>
        <p:spPr bwMode="auto">
          <a:xfrm>
            <a:off x="5715008" y="4143380"/>
            <a:ext cx="3214710" cy="250033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Britannic Bold" pitchFamily="34" charset="0"/>
              </a:rPr>
              <a:t>Partes de una tragedia</a:t>
            </a:r>
            <a:endParaRPr lang="es-MX" dirty="0">
              <a:latin typeface="Britannic Bold" pitchFamily="34" charset="0"/>
            </a:endParaRPr>
          </a:p>
        </p:txBody>
      </p:sp>
      <p:sp>
        <p:nvSpPr>
          <p:cNvPr id="3" name="2 Marcador de contenido"/>
          <p:cNvSpPr>
            <a:spLocks noGrp="1"/>
          </p:cNvSpPr>
          <p:nvPr>
            <p:ph idx="1"/>
          </p:nvPr>
        </p:nvSpPr>
        <p:spPr>
          <a:xfrm>
            <a:off x="304800" y="1285860"/>
            <a:ext cx="8686800" cy="5357850"/>
          </a:xfrm>
        </p:spPr>
        <p:txBody>
          <a:bodyPr>
            <a:normAutofit fontScale="70000" lnSpcReduction="20000"/>
          </a:bodyPr>
          <a:lstStyle/>
          <a:p>
            <a:r>
              <a:rPr lang="en-US" sz="3300" b="1" dirty="0" smtClean="0">
                <a:latin typeface="Calibri" pitchFamily="34" charset="0"/>
              </a:rPr>
              <a:t>Prólogo: </a:t>
            </a:r>
            <a:r>
              <a:rPr lang="es-ES" sz="3300" dirty="0" smtClean="0">
                <a:latin typeface="Calibri" pitchFamily="34" charset="0"/>
              </a:rPr>
              <a:t>es lo que antecede a la entrada del coro. Se da la ubicación temporaria y se une el pasado del héroe con el presente. Se le informa al espectador el por qué del castigo que va a recibir el héroe.</a:t>
            </a:r>
          </a:p>
          <a:p>
            <a:r>
              <a:rPr lang="es-ES" sz="3300" b="1" dirty="0" smtClean="0">
                <a:latin typeface="Calibri" pitchFamily="34" charset="0"/>
              </a:rPr>
              <a:t>Párodos:</a:t>
            </a:r>
            <a:r>
              <a:rPr lang="es-ES" sz="3300" dirty="0" smtClean="0">
                <a:latin typeface="Calibri" pitchFamily="34" charset="0"/>
              </a:rPr>
              <a:t> cantos a cargo del coro durante la entrada por el párodo izquierdo presidio por un flautista.</a:t>
            </a:r>
            <a:r>
              <a:rPr lang="es-ES" sz="3300" b="1" dirty="0" smtClean="0">
                <a:latin typeface="Calibri" pitchFamily="34" charset="0"/>
              </a:rPr>
              <a:t> </a:t>
            </a:r>
          </a:p>
          <a:p>
            <a:r>
              <a:rPr lang="es-ES" sz="3300" b="1" dirty="0" smtClean="0">
                <a:latin typeface="Calibri" pitchFamily="34" charset="0"/>
              </a:rPr>
              <a:t>Episodios:</a:t>
            </a:r>
            <a:r>
              <a:rPr lang="es-ES" sz="3300" dirty="0" smtClean="0">
                <a:latin typeface="Calibri" pitchFamily="34" charset="0"/>
              </a:rPr>
              <a:t> pueden ser hasta cinco, hay diálogo entre el coro y los personajes o entre personajes; es la parte más importante por ser la dramática por excelencia y expresa el pensamiento e ideas del personaje.</a:t>
            </a:r>
          </a:p>
          <a:p>
            <a:r>
              <a:rPr lang="es-ES" sz="3300" b="1" dirty="0" smtClean="0">
                <a:latin typeface="Calibri" pitchFamily="34" charset="0"/>
              </a:rPr>
              <a:t>Estásimo:</a:t>
            </a:r>
            <a:r>
              <a:rPr lang="es-ES" sz="3300" dirty="0" smtClean="0">
                <a:latin typeface="Calibri" pitchFamily="34" charset="0"/>
              </a:rPr>
              <a:t> es la parte lírica-dramática donde el autor expresa sus ideas políticas, filosóficas, religiosas, etc.; hay de tres a cinco, es la segunda entrada del coro y en esta parte no danza.</a:t>
            </a:r>
          </a:p>
          <a:p>
            <a:r>
              <a:rPr lang="es-ES" sz="3300" b="1" dirty="0" smtClean="0">
                <a:latin typeface="Calibri" pitchFamily="34" charset="0"/>
              </a:rPr>
              <a:t>Éxodo:</a:t>
            </a:r>
            <a:r>
              <a:rPr lang="es-ES" sz="3300" dirty="0" smtClean="0">
                <a:latin typeface="Calibri" pitchFamily="34" charset="0"/>
              </a:rPr>
              <a:t> es la parte final de la tragedia, el héroe reconoce su error y es castigado por los dioses, sufriendo el </a:t>
            </a:r>
            <a:r>
              <a:rPr lang="es-ES" sz="3300" i="1" dirty="0" smtClean="0">
                <a:latin typeface="Calibri" pitchFamily="34" charset="0"/>
              </a:rPr>
              <a:t>pathos</a:t>
            </a:r>
            <a:r>
              <a:rPr lang="es-ES" sz="3300" dirty="0" smtClean="0">
                <a:latin typeface="Calibri" pitchFamily="34" charset="0"/>
              </a:rPr>
              <a:t> y muchas veces convirtiéndose en el </a:t>
            </a:r>
            <a:r>
              <a:rPr lang="es-ES" sz="3300" i="1" dirty="0" smtClean="0">
                <a:latin typeface="Calibri" pitchFamily="34" charset="0"/>
              </a:rPr>
              <a:t>pharmakon</a:t>
            </a:r>
            <a:r>
              <a:rPr lang="es-ES" sz="3300" dirty="0" smtClean="0">
                <a:latin typeface="Calibri" pitchFamily="34" charset="0"/>
              </a:rPr>
              <a:t> (el remedio para el mal). Es aquí donde aparece la enseñanza moral.</a:t>
            </a:r>
          </a:p>
          <a:p>
            <a:endParaRPr lang="es-MX"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Cooper Black" pitchFamily="18" charset="0"/>
              </a:rPr>
              <a:t>comedia</a:t>
            </a:r>
            <a:endParaRPr lang="es-MX" dirty="0">
              <a:latin typeface="Cooper Black" pitchFamily="18" charset="0"/>
            </a:endParaRPr>
          </a:p>
        </p:txBody>
      </p:sp>
      <p:sp>
        <p:nvSpPr>
          <p:cNvPr id="3" name="2 Marcador de contenido"/>
          <p:cNvSpPr>
            <a:spLocks noGrp="1"/>
          </p:cNvSpPr>
          <p:nvPr>
            <p:ph idx="1"/>
          </p:nvPr>
        </p:nvSpPr>
        <p:spPr>
          <a:xfrm>
            <a:off x="304800" y="1554162"/>
            <a:ext cx="8686800" cy="4946672"/>
          </a:xfrm>
        </p:spPr>
        <p:txBody>
          <a:bodyPr>
            <a:normAutofit fontScale="92500" lnSpcReduction="10000"/>
          </a:bodyPr>
          <a:lstStyle/>
          <a:p>
            <a:r>
              <a:rPr lang="es-ES" dirty="0" smtClean="0">
                <a:latin typeface="Matura MT Script Capitals" pitchFamily="66" charset="0"/>
              </a:rPr>
              <a:t>Es un género dramático que se caracteriza porque sus personajes protagonistas se ven enfrentados a las dificultades de la vida cotidiana, movidos por sus propios defectos hacia desenlaces felices donde se hace escarnio de la debilidad humana.</a:t>
            </a:r>
          </a:p>
          <a:p>
            <a:r>
              <a:rPr lang="es-ES" dirty="0" smtClean="0">
                <a:latin typeface="Matura MT Script Capitals" pitchFamily="66" charset="0"/>
              </a:rPr>
              <a:t>La comedia se origina en el mundo griego, pero se va desarrollando por el Medievo y por la edad moderna, hasta llegar a nuestros días.</a:t>
            </a:r>
          </a:p>
          <a:p>
            <a:r>
              <a:rPr lang="es-ES" dirty="0" smtClean="0">
                <a:latin typeface="Matura MT Script Capitals" pitchFamily="66" charset="0"/>
              </a:rPr>
              <a:t>Como los demás géneros dramáticos, a la comedia lo determina la acción dramática del personaje protagonista.</a:t>
            </a:r>
            <a:endParaRPr lang="es-MX" dirty="0">
              <a:latin typeface="Matura MT Script Capitals" pitchFamily="66"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latin typeface="Imprint MT Shadow" pitchFamily="82" charset="0"/>
              </a:rPr>
              <a:t>Características de la comedia</a:t>
            </a:r>
            <a:endParaRPr lang="es-MX" dirty="0">
              <a:latin typeface="Imprint MT Shadow" pitchFamily="82" charset="0"/>
            </a:endParaRPr>
          </a:p>
        </p:txBody>
      </p:sp>
      <p:sp>
        <p:nvSpPr>
          <p:cNvPr id="3" name="2 Marcador de contenido"/>
          <p:cNvSpPr>
            <a:spLocks noGrp="1"/>
          </p:cNvSpPr>
          <p:nvPr>
            <p:ph idx="1"/>
          </p:nvPr>
        </p:nvSpPr>
        <p:spPr>
          <a:xfrm>
            <a:off x="285720" y="1357298"/>
            <a:ext cx="8686800" cy="5303838"/>
          </a:xfrm>
        </p:spPr>
        <p:txBody>
          <a:bodyPr>
            <a:normAutofit fontScale="92500" lnSpcReduction="20000"/>
          </a:bodyPr>
          <a:lstStyle/>
          <a:p>
            <a:r>
              <a:rPr lang="es-ES" dirty="0" smtClean="0">
                <a:latin typeface="Baskerville Old Face" pitchFamily="18" charset="0"/>
              </a:rPr>
              <a:t>El personaje protagonista suele ser común y corriente y representar un arquetipo, es decir mentiroso, charlatán, fanfarrón, pícaro, enamorado, etcétera; es también inocente e inconsciente y, a diferencia de la tragedia, donde el personaje protagonista tiene un profundo sentido ético, en la comedia el personaje protagónico considera su moral como una cualidad importante; lo que lo hace ser muy vital, aunque esto es más bien un obstáculo para el personaje.</a:t>
            </a:r>
          </a:p>
          <a:p>
            <a:r>
              <a:rPr lang="es-ES" dirty="0" smtClean="0">
                <a:latin typeface="Baskerville Old Face" pitchFamily="18" charset="0"/>
              </a:rPr>
              <a:t>Su conflicto dramático suele ser, las más de las veces, con la sociedad, además de consigo mismo, por lo que lucha por la superación de los obstáculos que le impiden realizarse consigo mismo o con esa misma sociedad.</a:t>
            </a:r>
            <a:endParaRPr lang="es-MX" dirty="0">
              <a:latin typeface="Baskerville Old Face"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Britannic Bold" pitchFamily="34" charset="0"/>
              </a:rPr>
              <a:t>Rasgos de la comedia</a:t>
            </a:r>
            <a:endParaRPr lang="es-MX" dirty="0">
              <a:latin typeface="Britannic Bold" pitchFamily="34" charset="0"/>
            </a:endParaRPr>
          </a:p>
        </p:txBody>
      </p:sp>
      <p:sp>
        <p:nvSpPr>
          <p:cNvPr id="3" name="2 Marcador de contenido"/>
          <p:cNvSpPr>
            <a:spLocks noGrp="1"/>
          </p:cNvSpPr>
          <p:nvPr>
            <p:ph idx="1"/>
          </p:nvPr>
        </p:nvSpPr>
        <p:spPr>
          <a:xfrm>
            <a:off x="304800" y="1554162"/>
            <a:ext cx="8686800" cy="5089548"/>
          </a:xfrm>
        </p:spPr>
        <p:txBody>
          <a:bodyPr>
            <a:normAutofit fontScale="92500" lnSpcReduction="10000"/>
          </a:bodyPr>
          <a:lstStyle/>
          <a:p>
            <a:r>
              <a:rPr lang="es-ES" b="1" dirty="0" smtClean="0">
                <a:latin typeface="Imprint MT Shadow" pitchFamily="82" charset="0"/>
              </a:rPr>
              <a:t>Conflicto:</a:t>
            </a:r>
            <a:r>
              <a:rPr lang="es-ES" dirty="0" smtClean="0">
                <a:latin typeface="Imprint MT Shadow" pitchFamily="82" charset="0"/>
              </a:rPr>
              <a:t> Comúnmente es generado por un vicio de carácter del protagonista, el cual es contrario al bienestar social de la comunidad en la que vive el protagonista. </a:t>
            </a:r>
          </a:p>
          <a:p>
            <a:r>
              <a:rPr lang="es-ES" b="1" dirty="0" smtClean="0">
                <a:latin typeface="Imprint MT Shadow" pitchFamily="82" charset="0"/>
              </a:rPr>
              <a:t>Protagonista:</a:t>
            </a:r>
            <a:r>
              <a:rPr lang="es-ES" dirty="0" smtClean="0">
                <a:latin typeface="Imprint MT Shadow" pitchFamily="82" charset="0"/>
              </a:rPr>
              <a:t> Es básicamente un personaje de baja calidad moral y que encarna algún vicio o defecto de los seres humanos pero sumamente complejo.</a:t>
            </a:r>
          </a:p>
          <a:p>
            <a:r>
              <a:rPr lang="es-ES" b="1" dirty="0" smtClean="0">
                <a:latin typeface="Imprint MT Shadow" pitchFamily="82" charset="0"/>
              </a:rPr>
              <a:t>Desenlace:</a:t>
            </a:r>
            <a:r>
              <a:rPr lang="es-ES" dirty="0" smtClean="0">
                <a:latin typeface="Imprint MT Shadow" pitchFamily="82" charset="0"/>
              </a:rPr>
              <a:t> Es feliz para alguna de las fuerzas que se opone al protagonista o para todos, menos para aquel que encarna el defecto que debe ser castigado, es decir, puesto en ridículo.</a:t>
            </a:r>
            <a:endParaRPr lang="es-MX" dirty="0">
              <a:latin typeface="Imprint MT Shadow" pitchFamily="8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Footlight MT Light" pitchFamily="18" charset="0"/>
              </a:rPr>
              <a:t>Características del género lírico</a:t>
            </a:r>
            <a:endParaRPr lang="es-MX" dirty="0">
              <a:latin typeface="Footlight MT Light" pitchFamily="18" charset="0"/>
            </a:endParaRPr>
          </a:p>
        </p:txBody>
      </p:sp>
      <p:sp>
        <p:nvSpPr>
          <p:cNvPr id="3" name="2 Marcador de contenido"/>
          <p:cNvSpPr>
            <a:spLocks noGrp="1"/>
          </p:cNvSpPr>
          <p:nvPr>
            <p:ph idx="1"/>
          </p:nvPr>
        </p:nvSpPr>
        <p:spPr>
          <a:xfrm>
            <a:off x="304800" y="1554162"/>
            <a:ext cx="8686800" cy="5089548"/>
          </a:xfrm>
        </p:spPr>
        <p:txBody>
          <a:bodyPr>
            <a:normAutofit fontScale="92500" lnSpcReduction="20000"/>
          </a:bodyPr>
          <a:lstStyle/>
          <a:p>
            <a:r>
              <a:rPr lang="es-ES" u="sng" dirty="0" smtClean="0">
                <a:latin typeface="High Tower Text" pitchFamily="18" charset="0"/>
              </a:rPr>
              <a:t>Hablante lírico</a:t>
            </a:r>
            <a:r>
              <a:rPr lang="es-ES" dirty="0" smtClean="0">
                <a:latin typeface="High Tower Text" pitchFamily="18" charset="0"/>
              </a:rPr>
              <a:t>, es el que expresa todos los sentimientos en el poema respecto a un objeto lírico.</a:t>
            </a:r>
          </a:p>
          <a:p>
            <a:r>
              <a:rPr lang="es-ES" u="sng" dirty="0" smtClean="0">
                <a:latin typeface="High Tower Text" pitchFamily="18" charset="0"/>
              </a:rPr>
              <a:t>El objeto lírico es el ente</a:t>
            </a:r>
            <a:r>
              <a:rPr lang="es-ES" dirty="0" smtClean="0">
                <a:latin typeface="High Tower Text" pitchFamily="18" charset="0"/>
              </a:rPr>
              <a:t>, objeto o situación que provoca los sentimientos en el poeta, los que son expresados por el hablante lírico.</a:t>
            </a:r>
          </a:p>
          <a:p>
            <a:r>
              <a:rPr lang="es-ES" u="sng" dirty="0" smtClean="0">
                <a:latin typeface="High Tower Text" pitchFamily="18" charset="0"/>
              </a:rPr>
              <a:t>El motivo lírico </a:t>
            </a:r>
            <a:r>
              <a:rPr lang="es-ES" dirty="0" smtClean="0">
                <a:latin typeface="High Tower Text" pitchFamily="18" charset="0"/>
              </a:rPr>
              <a:t>es el tema del cual trata la obra lírica, eso quiere decir que es el sentimiento predominante que expresa al objeto lírico el hablante lírico.</a:t>
            </a:r>
          </a:p>
          <a:p>
            <a:r>
              <a:rPr lang="es-ES" u="sng" dirty="0" smtClean="0">
                <a:latin typeface="High Tower Text" pitchFamily="18" charset="0"/>
              </a:rPr>
              <a:t>La actitud lírica </a:t>
            </a:r>
            <a:r>
              <a:rPr lang="es-ES" dirty="0" smtClean="0">
                <a:latin typeface="High Tower Text" pitchFamily="18" charset="0"/>
              </a:rPr>
              <a:t>es la forma en la cual el hablante lírico expresa sus emociones.</a:t>
            </a:r>
          </a:p>
          <a:p>
            <a:endParaRPr lang="es-MX"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Footlight MT Light" pitchFamily="18" charset="0"/>
              </a:rPr>
              <a:t>Actitud lírica</a:t>
            </a:r>
            <a:endParaRPr lang="es-MX" dirty="0">
              <a:latin typeface="Footlight MT Light" pitchFamily="18" charset="0"/>
            </a:endParaRPr>
          </a:p>
        </p:txBody>
      </p:sp>
      <p:sp>
        <p:nvSpPr>
          <p:cNvPr id="3" name="2 Marcador de contenido"/>
          <p:cNvSpPr>
            <a:spLocks noGrp="1"/>
          </p:cNvSpPr>
          <p:nvPr>
            <p:ph idx="1"/>
          </p:nvPr>
        </p:nvSpPr>
        <p:spPr>
          <a:xfrm>
            <a:off x="304800" y="1554162"/>
            <a:ext cx="8686800" cy="4946672"/>
          </a:xfrm>
        </p:spPr>
        <p:txBody>
          <a:bodyPr>
            <a:normAutofit fontScale="85000" lnSpcReduction="10000"/>
          </a:bodyPr>
          <a:lstStyle/>
          <a:p>
            <a:r>
              <a:rPr lang="es-ES" b="1" i="1" dirty="0" smtClean="0">
                <a:latin typeface="High Tower Text" pitchFamily="18" charset="0"/>
              </a:rPr>
              <a:t>Actitud enunciativa</a:t>
            </a:r>
            <a:r>
              <a:rPr lang="es-ES" dirty="0" smtClean="0">
                <a:latin typeface="High Tower Text" pitchFamily="18" charset="0"/>
              </a:rPr>
              <a:t>: Se caracteriza porque el lenguaje empleado por el hablante lírico representa una narración de hechos que le ocurren a un objeto lírico. El hablante intenta narrar los sentimientos que tiene de esa situación tratando de mantener la objetividad.</a:t>
            </a:r>
          </a:p>
          <a:p>
            <a:r>
              <a:rPr lang="es-ES" b="1" i="1" dirty="0" smtClean="0">
                <a:latin typeface="High Tower Text" pitchFamily="18" charset="0"/>
              </a:rPr>
              <a:t>Actitud apostrófica o apelativa</a:t>
            </a:r>
            <a:r>
              <a:rPr lang="es-ES" dirty="0" smtClean="0">
                <a:latin typeface="High Tower Text" pitchFamily="18" charset="0"/>
              </a:rPr>
              <a:t>: Es una actitud lírica en la cual el hablante se dirige a otra persona, le intenta interpelar o dialogar con esta otra persona. En esta actitud el hablante le dialoga a otro de sus sentimientos.</a:t>
            </a:r>
          </a:p>
          <a:p>
            <a:r>
              <a:rPr lang="es-ES" b="1" i="1" dirty="0" smtClean="0">
                <a:latin typeface="High Tower Text" pitchFamily="18" charset="0"/>
              </a:rPr>
              <a:t>Actitud carmínica o de la canción</a:t>
            </a:r>
            <a:r>
              <a:rPr lang="es-ES" dirty="0" smtClean="0">
                <a:latin typeface="High Tower Text" pitchFamily="18" charset="0"/>
              </a:rPr>
              <a:t>: En esta el hablante abre su mundo interno, expresa todos sus sentimientos, reflexiona acerca de sus sensibilidades personales.</a:t>
            </a:r>
            <a:endParaRPr lang="es-MX" dirty="0">
              <a:latin typeface="High Tower Text"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latin typeface="Georgia" pitchFamily="18" charset="0"/>
              </a:rPr>
              <a:t>Poemas líricos mayores</a:t>
            </a:r>
            <a:endParaRPr lang="es-MX" dirty="0">
              <a:latin typeface="Georgia" pitchFamily="18" charset="0"/>
            </a:endParaRPr>
          </a:p>
        </p:txBody>
      </p:sp>
      <p:sp>
        <p:nvSpPr>
          <p:cNvPr id="3" name="2 Marcador de contenido"/>
          <p:cNvSpPr>
            <a:spLocks noGrp="1"/>
          </p:cNvSpPr>
          <p:nvPr>
            <p:ph idx="1"/>
          </p:nvPr>
        </p:nvSpPr>
        <p:spPr>
          <a:xfrm>
            <a:off x="304800" y="1357298"/>
            <a:ext cx="8686800" cy="5500702"/>
          </a:xfrm>
        </p:spPr>
        <p:txBody>
          <a:bodyPr>
            <a:normAutofit fontScale="92500"/>
          </a:bodyPr>
          <a:lstStyle/>
          <a:p>
            <a:r>
              <a:rPr lang="en-US" b="1" dirty="0" smtClean="0">
                <a:latin typeface="Freestyle Script" pitchFamily="66" charset="0"/>
                <a:cs typeface="Tunga" pitchFamily="2"/>
              </a:rPr>
              <a:t>Himno</a:t>
            </a:r>
            <a:r>
              <a:rPr lang="en-US" dirty="0" smtClean="0">
                <a:latin typeface="Freestyle Script" pitchFamily="66" charset="0"/>
                <a:cs typeface="Tunga" pitchFamily="2"/>
              </a:rPr>
              <a:t>: Composición solmene destinada al canto, íntegramente coral, o con alternancia de solista y coro, de carácter religioso, patriótico, guerrero o político.</a:t>
            </a:r>
          </a:p>
          <a:p>
            <a:r>
              <a:rPr lang="en-US" b="1" dirty="0" smtClean="0">
                <a:latin typeface="Freestyle Script" pitchFamily="66" charset="0"/>
                <a:cs typeface="Tunga" pitchFamily="2"/>
              </a:rPr>
              <a:t>Oda</a:t>
            </a:r>
            <a:r>
              <a:rPr lang="en-US" dirty="0" smtClean="0">
                <a:latin typeface="Freestyle Script" pitchFamily="66" charset="0"/>
                <a:cs typeface="Tunga" pitchFamily="2"/>
              </a:rPr>
              <a:t>: Lírica personal, extensa y de tono elevado.</a:t>
            </a:r>
          </a:p>
          <a:p>
            <a:r>
              <a:rPr lang="en-US" b="1" dirty="0" smtClean="0">
                <a:latin typeface="Freestyle Script" pitchFamily="66" charset="0"/>
                <a:cs typeface="Tunga" pitchFamily="2"/>
              </a:rPr>
              <a:t>Elegía</a:t>
            </a:r>
            <a:r>
              <a:rPr lang="en-US" dirty="0" smtClean="0">
                <a:latin typeface="Freestyle Script" pitchFamily="66" charset="0"/>
                <a:cs typeface="Tunga" pitchFamily="2"/>
              </a:rPr>
              <a:t>: Poema lírico extenso que expresa sentimientos de dolor.</a:t>
            </a:r>
          </a:p>
          <a:p>
            <a:r>
              <a:rPr lang="en-US" b="1" dirty="0" smtClean="0">
                <a:latin typeface="Freestyle Script" pitchFamily="66" charset="0"/>
                <a:cs typeface="Tunga" pitchFamily="2"/>
              </a:rPr>
              <a:t>Canción</a:t>
            </a:r>
            <a:r>
              <a:rPr lang="en-US" dirty="0" smtClean="0">
                <a:latin typeface="Freestyle Script" pitchFamily="66" charset="0"/>
                <a:cs typeface="Tunga" pitchFamily="2"/>
              </a:rPr>
              <a:t>: Poema extenso de tema amoroso.</a:t>
            </a:r>
          </a:p>
          <a:p>
            <a:r>
              <a:rPr lang="en-US" b="1" dirty="0" smtClean="0">
                <a:latin typeface="Freestyle Script" pitchFamily="66" charset="0"/>
                <a:cs typeface="Tunga" pitchFamily="2"/>
              </a:rPr>
              <a:t>Poesía bucólica o pastoril</a:t>
            </a:r>
            <a:r>
              <a:rPr lang="en-US" dirty="0" smtClean="0">
                <a:latin typeface="Freestyle Script" pitchFamily="66" charset="0"/>
                <a:cs typeface="Tunga" pitchFamily="2"/>
              </a:rPr>
              <a:t>: Presenta, en el marco de una naturaleza amable, escenas o diálogos de tema amoroso entre pastores caracterizados idealmente.</a:t>
            </a:r>
          </a:p>
          <a:p>
            <a:r>
              <a:rPr lang="en-US" b="1" dirty="0" smtClean="0">
                <a:latin typeface="Freestyle Script" pitchFamily="66" charset="0"/>
                <a:cs typeface="Tunga" pitchFamily="2"/>
              </a:rPr>
              <a:t>Sátira</a:t>
            </a:r>
            <a:r>
              <a:rPr lang="en-US" dirty="0" smtClean="0">
                <a:latin typeface="Freestyle Script" pitchFamily="66" charset="0"/>
                <a:cs typeface="Tunga" pitchFamily="2"/>
              </a:rPr>
              <a:t>: Censura vicios y defectos.</a:t>
            </a:r>
          </a:p>
          <a:p>
            <a:r>
              <a:rPr lang="en-US" b="1" dirty="0" smtClean="0">
                <a:latin typeface="Freestyle Script" pitchFamily="66" charset="0"/>
                <a:cs typeface="Tunga" pitchFamily="2"/>
              </a:rPr>
              <a:t>Epístola poética</a:t>
            </a:r>
            <a:r>
              <a:rPr lang="en-US" dirty="0" smtClean="0">
                <a:latin typeface="Freestyle Script" pitchFamily="66" charset="0"/>
                <a:cs typeface="Tunga" pitchFamily="2"/>
              </a:rPr>
              <a:t>: Suele abordar temas doctrinales, especialmente de asunto filosófico-moral o literario.</a:t>
            </a:r>
          </a:p>
          <a:p>
            <a:endParaRPr lang="es-MX"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Georgia" pitchFamily="18" charset="0"/>
              </a:rPr>
              <a:t>Poemas líricos menores</a:t>
            </a:r>
          </a:p>
        </p:txBody>
      </p:sp>
      <p:sp>
        <p:nvSpPr>
          <p:cNvPr id="3" name="2 Marcador de contenido"/>
          <p:cNvSpPr>
            <a:spLocks noGrp="1"/>
          </p:cNvSpPr>
          <p:nvPr>
            <p:ph idx="1"/>
          </p:nvPr>
        </p:nvSpPr>
        <p:spPr>
          <a:xfrm>
            <a:off x="304800" y="1428736"/>
            <a:ext cx="8686800" cy="5429264"/>
          </a:xfrm>
        </p:spPr>
        <p:txBody>
          <a:bodyPr>
            <a:normAutofit/>
          </a:bodyPr>
          <a:lstStyle/>
          <a:p>
            <a:r>
              <a:rPr lang="es-ES" sz="3900" b="1" dirty="0" smtClean="0">
                <a:latin typeface="Freestyle Script" pitchFamily="66" charset="0"/>
                <a:cs typeface="Tunga" pitchFamily="2"/>
              </a:rPr>
              <a:t>Soneto: </a:t>
            </a:r>
            <a:r>
              <a:rPr lang="es-ES" sz="3900" dirty="0" smtClean="0">
                <a:latin typeface="Freestyle Script" pitchFamily="66" charset="0"/>
                <a:cs typeface="Tunga" pitchFamily="2"/>
              </a:rPr>
              <a:t>Formados por dos cuartetos y dos tercetos, versos endecasílabos, que admite gran variedad de temas.</a:t>
            </a:r>
          </a:p>
          <a:p>
            <a:r>
              <a:rPr lang="es-ES" sz="3900" b="1" dirty="0" smtClean="0">
                <a:latin typeface="Freestyle Script" pitchFamily="66" charset="0"/>
                <a:cs typeface="Tunga" pitchFamily="2"/>
              </a:rPr>
              <a:t>Letrilla</a:t>
            </a:r>
            <a:r>
              <a:rPr lang="es-ES" sz="3900" dirty="0" smtClean="0">
                <a:latin typeface="Freestyle Script" pitchFamily="66" charset="0"/>
                <a:cs typeface="Tunga" pitchFamily="2"/>
              </a:rPr>
              <a:t>: Composición de verso de arte menor, de tema amoroso, religioso o satírico burlesco, en la que al final de cada estrofa se repite un mismo pensamiento, expresado en un estribillo.</a:t>
            </a:r>
          </a:p>
          <a:p>
            <a:r>
              <a:rPr lang="es-ES" sz="3900" b="1" dirty="0" smtClean="0">
                <a:latin typeface="Freestyle Script" pitchFamily="66" charset="0"/>
                <a:cs typeface="Tunga" pitchFamily="2"/>
              </a:rPr>
              <a:t>Villancico</a:t>
            </a:r>
            <a:r>
              <a:rPr lang="es-ES" sz="3900" dirty="0" smtClean="0">
                <a:latin typeface="Freestyle Script" pitchFamily="66" charset="0"/>
                <a:cs typeface="Tunga" pitchFamily="2"/>
              </a:rPr>
              <a:t>: Poema breve que consta de uno, dos, tres o cuatro versos como estrofa inicial que se englosan en estrofas sucesivas.</a:t>
            </a:r>
          </a:p>
          <a:p>
            <a:endParaRPr lang="es-MX" sz="39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4400" dirty="0" smtClean="0">
                <a:latin typeface="Old English Text MT" pitchFamily="66" charset="0"/>
              </a:rPr>
              <a:t>Genero épico </a:t>
            </a:r>
            <a:endParaRPr lang="en-US" sz="4400" dirty="0">
              <a:latin typeface="Old English Text MT" pitchFamily="66" charset="0"/>
            </a:endParaRPr>
          </a:p>
        </p:txBody>
      </p:sp>
      <p:sp>
        <p:nvSpPr>
          <p:cNvPr id="3" name="2 Marcador de contenido"/>
          <p:cNvSpPr>
            <a:spLocks noGrp="1"/>
          </p:cNvSpPr>
          <p:nvPr>
            <p:ph idx="1"/>
          </p:nvPr>
        </p:nvSpPr>
        <p:spPr/>
        <p:txBody>
          <a:bodyPr/>
          <a:lstStyle/>
          <a:p>
            <a:pPr algn="just"/>
            <a:r>
              <a:rPr lang="es-ES" dirty="0" smtClean="0">
                <a:latin typeface="High Tower Text" pitchFamily="18" charset="0"/>
              </a:rPr>
              <a:t>Es un género literario en el cual el autor presenta de forma objetiva hechos legendarios o ficticios desarrollados en un tiempo y espacio determinados. El autor usa como forma de expresión habitual la narración, aunque pueden darse también la descripción y el diálogo. En algunos casos, la épica no es escrita, sino más bien contada oralmente por los </a:t>
            </a:r>
            <a:r>
              <a:rPr lang="es-ES" i="1" dirty="0" smtClean="0">
                <a:latin typeface="High Tower Text" pitchFamily="18" charset="0"/>
              </a:rPr>
              <a:t>rapsodas</a:t>
            </a:r>
            <a:r>
              <a:rPr lang="es-ES" dirty="0" smtClean="0">
                <a:latin typeface="High Tower Text" pitchFamily="18" charset="0"/>
              </a:rPr>
              <a:t>.</a:t>
            </a:r>
            <a:endParaRPr lang="en-US" dirty="0">
              <a:latin typeface="High Tower Text"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874</TotalTime>
  <Words>3427</Words>
  <Application>Microsoft Office PowerPoint</Application>
  <PresentationFormat>Presentación en pantalla (4:3)</PresentationFormat>
  <Paragraphs>170</Paragraphs>
  <Slides>43</Slides>
  <Notes>1</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Viajes</vt:lpstr>
      <vt:lpstr>GENERO LITERARIO</vt:lpstr>
      <vt:lpstr>¿Qué es el genero literario?</vt:lpstr>
      <vt:lpstr>Clasificación del genero literario </vt:lpstr>
      <vt:lpstr>Genero lírico </vt:lpstr>
      <vt:lpstr>Características del género lírico</vt:lpstr>
      <vt:lpstr>Actitud lírica</vt:lpstr>
      <vt:lpstr>Poemas líricos mayores</vt:lpstr>
      <vt:lpstr>Poemas líricos menores</vt:lpstr>
      <vt:lpstr>Genero épico </vt:lpstr>
      <vt:lpstr>características del genero épico</vt:lpstr>
      <vt:lpstr>Componentes básicos del genero épico</vt:lpstr>
      <vt:lpstr>Subgéneros del género épico</vt:lpstr>
      <vt:lpstr>epopeya</vt:lpstr>
      <vt:lpstr>Diapositiva 14</vt:lpstr>
      <vt:lpstr>Características de la epopeya</vt:lpstr>
      <vt:lpstr>Cantar de gesta</vt:lpstr>
      <vt:lpstr>Diapositiva 17</vt:lpstr>
      <vt:lpstr>Características del cantar de gesta</vt:lpstr>
      <vt:lpstr>Cuento tradicional</vt:lpstr>
      <vt:lpstr>Características del cuento</vt:lpstr>
      <vt:lpstr>Subgéneros del cuento</vt:lpstr>
      <vt:lpstr>Mito</vt:lpstr>
      <vt:lpstr>Diapositiva 23</vt:lpstr>
      <vt:lpstr>Características del mito</vt:lpstr>
      <vt:lpstr>leyenda</vt:lpstr>
      <vt:lpstr>Diapositiva 26</vt:lpstr>
      <vt:lpstr>Diapositiva 27</vt:lpstr>
      <vt:lpstr>relato</vt:lpstr>
      <vt:lpstr>Diapositiva 29</vt:lpstr>
      <vt:lpstr>novela</vt:lpstr>
      <vt:lpstr>Diapositiva 31</vt:lpstr>
      <vt:lpstr>Características de la novela</vt:lpstr>
      <vt:lpstr>romance</vt:lpstr>
      <vt:lpstr>Diapositiva 34</vt:lpstr>
      <vt:lpstr>Tipos de romance</vt:lpstr>
      <vt:lpstr>Termino de los subgéneros del género épico</vt:lpstr>
      <vt:lpstr>drama</vt:lpstr>
      <vt:lpstr>Diapositiva 38</vt:lpstr>
      <vt:lpstr>tragedia</vt:lpstr>
      <vt:lpstr>Partes de una tragedia</vt:lpstr>
      <vt:lpstr>comedia</vt:lpstr>
      <vt:lpstr>Características de la comedia</vt:lpstr>
      <vt:lpstr>Rasgos de la comedia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GENERO LITERARIO</dc:title>
  <dc:creator>Fernando</dc:creator>
  <cp:lastModifiedBy>Fernando</cp:lastModifiedBy>
  <cp:revision>87</cp:revision>
  <dcterms:created xsi:type="dcterms:W3CDTF">2010-03-06T21:29:57Z</dcterms:created>
  <dcterms:modified xsi:type="dcterms:W3CDTF">2010-03-07T20:53:50Z</dcterms:modified>
</cp:coreProperties>
</file>